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88"/>
  </p:notesMasterIdLst>
  <p:sldIdLst>
    <p:sldId id="256" r:id="rId3"/>
    <p:sldId id="272" r:id="rId4"/>
    <p:sldId id="257" r:id="rId5"/>
    <p:sldId id="351" r:id="rId6"/>
    <p:sldId id="287" r:id="rId7"/>
    <p:sldId id="364" r:id="rId8"/>
    <p:sldId id="349" r:id="rId9"/>
    <p:sldId id="350" r:id="rId10"/>
    <p:sldId id="365" r:id="rId11"/>
    <p:sldId id="338" r:id="rId12"/>
    <p:sldId id="293" r:id="rId13"/>
    <p:sldId id="288" r:id="rId14"/>
    <p:sldId id="344" r:id="rId15"/>
    <p:sldId id="348" r:id="rId16"/>
    <p:sldId id="341" r:id="rId17"/>
    <p:sldId id="346" r:id="rId18"/>
    <p:sldId id="347" r:id="rId19"/>
    <p:sldId id="342" r:id="rId20"/>
    <p:sldId id="286" r:id="rId21"/>
    <p:sldId id="289" r:id="rId22"/>
    <p:sldId id="292" r:id="rId23"/>
    <p:sldId id="361" r:id="rId24"/>
    <p:sldId id="269" r:id="rId25"/>
    <p:sldId id="343" r:id="rId26"/>
    <p:sldId id="271" r:id="rId27"/>
    <p:sldId id="273" r:id="rId28"/>
    <p:sldId id="274" r:id="rId29"/>
    <p:sldId id="340" r:id="rId30"/>
    <p:sldId id="362" r:id="rId31"/>
    <p:sldId id="275" r:id="rId32"/>
    <p:sldId id="276" r:id="rId33"/>
    <p:sldId id="291" r:id="rId34"/>
    <p:sldId id="284" r:id="rId35"/>
    <p:sldId id="290" r:id="rId36"/>
    <p:sldId id="264" r:id="rId37"/>
    <p:sldId id="352" r:id="rId38"/>
    <p:sldId id="294" r:id="rId39"/>
    <p:sldId id="329" r:id="rId40"/>
    <p:sldId id="330" r:id="rId41"/>
    <p:sldId id="333" r:id="rId42"/>
    <p:sldId id="334" r:id="rId43"/>
    <p:sldId id="296" r:id="rId44"/>
    <p:sldId id="332" r:id="rId45"/>
    <p:sldId id="331" r:id="rId46"/>
    <p:sldId id="305" r:id="rId47"/>
    <p:sldId id="335" r:id="rId48"/>
    <p:sldId id="336" r:id="rId49"/>
    <p:sldId id="337" r:id="rId50"/>
    <p:sldId id="279" r:id="rId51"/>
    <p:sldId id="302" r:id="rId52"/>
    <p:sldId id="300" r:id="rId53"/>
    <p:sldId id="301" r:id="rId54"/>
    <p:sldId id="304" r:id="rId55"/>
    <p:sldId id="306" r:id="rId56"/>
    <p:sldId id="357" r:id="rId57"/>
    <p:sldId id="353" r:id="rId58"/>
    <p:sldId id="307" r:id="rId59"/>
    <p:sldId id="308" r:id="rId60"/>
    <p:sldId id="309" r:id="rId61"/>
    <p:sldId id="312" r:id="rId62"/>
    <p:sldId id="310" r:id="rId63"/>
    <p:sldId id="311" r:id="rId64"/>
    <p:sldId id="354" r:id="rId65"/>
    <p:sldId id="355" r:id="rId66"/>
    <p:sldId id="356" r:id="rId67"/>
    <p:sldId id="313" r:id="rId68"/>
    <p:sldId id="314" r:id="rId69"/>
    <p:sldId id="316" r:id="rId70"/>
    <p:sldId id="278" r:id="rId71"/>
    <p:sldId id="321" r:id="rId72"/>
    <p:sldId id="320" r:id="rId73"/>
    <p:sldId id="319" r:id="rId74"/>
    <p:sldId id="358" r:id="rId75"/>
    <p:sldId id="359" r:id="rId76"/>
    <p:sldId id="360" r:id="rId77"/>
    <p:sldId id="363" r:id="rId78"/>
    <p:sldId id="315" r:id="rId79"/>
    <p:sldId id="318" r:id="rId80"/>
    <p:sldId id="322" r:id="rId81"/>
    <p:sldId id="324" r:id="rId82"/>
    <p:sldId id="323" r:id="rId83"/>
    <p:sldId id="326" r:id="rId84"/>
    <p:sldId id="327" r:id="rId85"/>
    <p:sldId id="328" r:id="rId86"/>
    <p:sldId id="259" r:id="rId87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503" autoAdjust="0"/>
  </p:normalViewPr>
  <p:slideViewPr>
    <p:cSldViewPr>
      <p:cViewPr>
        <p:scale>
          <a:sx n="75" d="100"/>
          <a:sy n="75" d="100"/>
        </p:scale>
        <p:origin x="1680" y="24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450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image" Target="../media/image32.jpeg"/><Relationship Id="rId4" Type="http://schemas.openxmlformats.org/officeDocument/2006/relationships/image" Target="../media/image35.jpe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.jpeg"/><Relationship Id="rId1" Type="http://schemas.openxmlformats.org/officeDocument/2006/relationships/image" Target="../media/image32.jpeg"/><Relationship Id="rId4" Type="http://schemas.openxmlformats.org/officeDocument/2006/relationships/image" Target="../media/image35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image" Target="../media/image32.jpeg"/><Relationship Id="rId4" Type="http://schemas.openxmlformats.org/officeDocument/2006/relationships/image" Target="../media/image35.jpe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.jpeg"/><Relationship Id="rId1" Type="http://schemas.openxmlformats.org/officeDocument/2006/relationships/image" Target="../media/image32.jpeg"/><Relationship Id="rId4" Type="http://schemas.openxmlformats.org/officeDocument/2006/relationships/image" Target="../media/image3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0376B8-B31F-4D44-B3CA-CAEFCB86266B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</dgm:pt>
    <dgm:pt modelId="{B088297D-78D1-4473-B924-A34A8323BBEB}">
      <dgm:prSet phldrT="[Text]" custT="1"/>
      <dgm:spPr/>
      <dgm:t>
        <a:bodyPr/>
        <a:lstStyle/>
        <a:p>
          <a:r>
            <a:rPr lang="en-US" sz="1600" b="1" dirty="0" smtClean="0"/>
            <a:t>Consistency</a:t>
          </a:r>
          <a:endParaRPr lang="en-US" sz="1600" b="1" dirty="0"/>
        </a:p>
      </dgm:t>
    </dgm:pt>
    <dgm:pt modelId="{0E824C54-4C27-448E-B4EF-E0361E29F01D}" type="parTrans" cxnId="{4286DE94-D5BE-422A-85AB-091CD289A7F8}">
      <dgm:prSet/>
      <dgm:spPr/>
      <dgm:t>
        <a:bodyPr/>
        <a:lstStyle/>
        <a:p>
          <a:endParaRPr lang="en-US"/>
        </a:p>
      </dgm:t>
    </dgm:pt>
    <dgm:pt modelId="{9EAD6429-4597-4934-BDF8-70B22F0B878D}" type="sibTrans" cxnId="{4286DE94-D5BE-422A-85AB-091CD289A7F8}">
      <dgm:prSet/>
      <dgm:spPr/>
      <dgm:t>
        <a:bodyPr/>
        <a:lstStyle/>
        <a:p>
          <a:endParaRPr lang="en-US"/>
        </a:p>
      </dgm:t>
    </dgm:pt>
    <dgm:pt modelId="{D249592E-3395-4515-8914-D5054AAF11E4}">
      <dgm:prSet phldrT="[Text]"/>
      <dgm:spPr/>
      <dgm:t>
        <a:bodyPr/>
        <a:lstStyle/>
        <a:p>
          <a:r>
            <a:rPr lang="en-US" b="1" dirty="0" smtClean="0"/>
            <a:t>Detail</a:t>
          </a:r>
          <a:endParaRPr lang="en-US" b="1" dirty="0"/>
        </a:p>
      </dgm:t>
    </dgm:pt>
    <dgm:pt modelId="{D2BB6F94-3BBF-4F2E-8D28-3829B415FE1C}" type="parTrans" cxnId="{E38A5A83-14EE-48DE-827C-21A91F6D3A6C}">
      <dgm:prSet/>
      <dgm:spPr/>
      <dgm:t>
        <a:bodyPr/>
        <a:lstStyle/>
        <a:p>
          <a:endParaRPr lang="en-US"/>
        </a:p>
      </dgm:t>
    </dgm:pt>
    <dgm:pt modelId="{714E396C-8FAC-4259-B653-B184E71920AA}" type="sibTrans" cxnId="{E38A5A83-14EE-48DE-827C-21A91F6D3A6C}">
      <dgm:prSet/>
      <dgm:spPr/>
      <dgm:t>
        <a:bodyPr/>
        <a:lstStyle/>
        <a:p>
          <a:endParaRPr lang="en-US"/>
        </a:p>
      </dgm:t>
    </dgm:pt>
    <dgm:pt modelId="{663978EB-9C90-4B61-AA46-1A4B05EFE2B9}">
      <dgm:prSet phldrT="[Text]"/>
      <dgm:spPr/>
      <dgm:t>
        <a:bodyPr/>
        <a:lstStyle/>
        <a:p>
          <a:r>
            <a:rPr lang="en-US" b="1" dirty="0" smtClean="0"/>
            <a:t>Redundancy</a:t>
          </a:r>
          <a:endParaRPr lang="en-US" b="1" dirty="0"/>
        </a:p>
      </dgm:t>
    </dgm:pt>
    <dgm:pt modelId="{4F11C5B4-0E61-44A2-B7FE-3FD0237CB48D}" type="parTrans" cxnId="{5B67878F-0F65-4F42-929A-FC2E48E7309A}">
      <dgm:prSet/>
      <dgm:spPr/>
      <dgm:t>
        <a:bodyPr/>
        <a:lstStyle/>
        <a:p>
          <a:endParaRPr lang="en-US"/>
        </a:p>
      </dgm:t>
    </dgm:pt>
    <dgm:pt modelId="{78DE1873-088F-48CC-BED3-0752FCA450FC}" type="sibTrans" cxnId="{5B67878F-0F65-4F42-929A-FC2E48E7309A}">
      <dgm:prSet/>
      <dgm:spPr/>
      <dgm:t>
        <a:bodyPr/>
        <a:lstStyle/>
        <a:p>
          <a:endParaRPr lang="en-US"/>
        </a:p>
      </dgm:t>
    </dgm:pt>
    <dgm:pt modelId="{0D26DC1B-4B07-4A44-B9AC-BB2A8CD4F97E}" type="pres">
      <dgm:prSet presAssocID="{FC0376B8-B31F-4D44-B3CA-CAEFCB86266B}" presName="cycle" presStyleCnt="0">
        <dgm:presLayoutVars>
          <dgm:dir/>
          <dgm:resizeHandles val="exact"/>
        </dgm:presLayoutVars>
      </dgm:prSet>
      <dgm:spPr/>
    </dgm:pt>
    <dgm:pt modelId="{61D77E97-B0E2-41E2-A4A7-6AD7EBB886E0}" type="pres">
      <dgm:prSet presAssocID="{B088297D-78D1-4473-B924-A34A8323BBEB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049C16-16E7-4DCA-A6EC-9CB59C99CA21}" type="pres">
      <dgm:prSet presAssocID="{9EAD6429-4597-4934-BDF8-70B22F0B878D}" presName="sibTrans" presStyleLbl="sibTrans2D1" presStyleIdx="0" presStyleCnt="3"/>
      <dgm:spPr/>
      <dgm:t>
        <a:bodyPr/>
        <a:lstStyle/>
        <a:p>
          <a:endParaRPr lang="en-US"/>
        </a:p>
      </dgm:t>
    </dgm:pt>
    <dgm:pt modelId="{6D9D1C8D-92E3-4075-A49D-18FB6283DCD1}" type="pres">
      <dgm:prSet presAssocID="{9EAD6429-4597-4934-BDF8-70B22F0B878D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03D48BD7-12C0-41BF-97E3-4C4DA3A701F0}" type="pres">
      <dgm:prSet presAssocID="{D249592E-3395-4515-8914-D5054AAF11E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1FB38B-D0A4-4F9E-A5A2-87AC702D3642}" type="pres">
      <dgm:prSet presAssocID="{714E396C-8FAC-4259-B653-B184E71920AA}" presName="sibTrans" presStyleLbl="sibTrans2D1" presStyleIdx="1" presStyleCnt="3"/>
      <dgm:spPr/>
      <dgm:t>
        <a:bodyPr/>
        <a:lstStyle/>
        <a:p>
          <a:endParaRPr lang="en-US"/>
        </a:p>
      </dgm:t>
    </dgm:pt>
    <dgm:pt modelId="{4913C593-0D76-4CA4-AA9C-2D215E70A567}" type="pres">
      <dgm:prSet presAssocID="{714E396C-8FAC-4259-B653-B184E71920AA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F629E3F6-A73E-4547-8EB9-98AB18D067A0}" type="pres">
      <dgm:prSet presAssocID="{663978EB-9C90-4B61-AA46-1A4B05EFE2B9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AB1268-D669-4A62-9655-3FD439FE2032}" type="pres">
      <dgm:prSet presAssocID="{78DE1873-088F-48CC-BED3-0752FCA450FC}" presName="sibTrans" presStyleLbl="sibTrans2D1" presStyleIdx="2" presStyleCnt="3"/>
      <dgm:spPr/>
      <dgm:t>
        <a:bodyPr/>
        <a:lstStyle/>
        <a:p>
          <a:endParaRPr lang="en-US"/>
        </a:p>
      </dgm:t>
    </dgm:pt>
    <dgm:pt modelId="{2FCB9A21-33F5-4D9D-8BE7-2D20D23F0CA9}" type="pres">
      <dgm:prSet presAssocID="{78DE1873-088F-48CC-BED3-0752FCA450FC}" presName="connectorText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F0A7D384-D84C-492D-8DE2-D7D64E298CA4}" type="presOf" srcId="{9EAD6429-4597-4934-BDF8-70B22F0B878D}" destId="{6D9D1C8D-92E3-4075-A49D-18FB6283DCD1}" srcOrd="1" destOrd="0" presId="urn:microsoft.com/office/officeart/2005/8/layout/cycle2"/>
    <dgm:cxn modelId="{DE69F22A-C0D7-4B7D-8D73-9C32D16EFB2D}" type="presOf" srcId="{D249592E-3395-4515-8914-D5054AAF11E4}" destId="{03D48BD7-12C0-41BF-97E3-4C4DA3A701F0}" srcOrd="0" destOrd="0" presId="urn:microsoft.com/office/officeart/2005/8/layout/cycle2"/>
    <dgm:cxn modelId="{870774DB-B2CE-40A0-AFDA-6743A262B2E6}" type="presOf" srcId="{663978EB-9C90-4B61-AA46-1A4B05EFE2B9}" destId="{F629E3F6-A73E-4547-8EB9-98AB18D067A0}" srcOrd="0" destOrd="0" presId="urn:microsoft.com/office/officeart/2005/8/layout/cycle2"/>
    <dgm:cxn modelId="{35841D60-318E-499A-AD20-4FB04BF8DA79}" type="presOf" srcId="{9EAD6429-4597-4934-BDF8-70B22F0B878D}" destId="{66049C16-16E7-4DCA-A6EC-9CB59C99CA21}" srcOrd="0" destOrd="0" presId="urn:microsoft.com/office/officeart/2005/8/layout/cycle2"/>
    <dgm:cxn modelId="{4286DE94-D5BE-422A-85AB-091CD289A7F8}" srcId="{FC0376B8-B31F-4D44-B3CA-CAEFCB86266B}" destId="{B088297D-78D1-4473-B924-A34A8323BBEB}" srcOrd="0" destOrd="0" parTransId="{0E824C54-4C27-448E-B4EF-E0361E29F01D}" sibTransId="{9EAD6429-4597-4934-BDF8-70B22F0B878D}"/>
    <dgm:cxn modelId="{E38A5A83-14EE-48DE-827C-21A91F6D3A6C}" srcId="{FC0376B8-B31F-4D44-B3CA-CAEFCB86266B}" destId="{D249592E-3395-4515-8914-D5054AAF11E4}" srcOrd="1" destOrd="0" parTransId="{D2BB6F94-3BBF-4F2E-8D28-3829B415FE1C}" sibTransId="{714E396C-8FAC-4259-B653-B184E71920AA}"/>
    <dgm:cxn modelId="{E72A19D0-2EFD-4507-A450-F1F34AF7DF56}" type="presOf" srcId="{714E396C-8FAC-4259-B653-B184E71920AA}" destId="{F61FB38B-D0A4-4F9E-A5A2-87AC702D3642}" srcOrd="0" destOrd="0" presId="urn:microsoft.com/office/officeart/2005/8/layout/cycle2"/>
    <dgm:cxn modelId="{BE08B776-EFE5-4909-BD68-C1DF92C3714A}" type="presOf" srcId="{FC0376B8-B31F-4D44-B3CA-CAEFCB86266B}" destId="{0D26DC1B-4B07-4A44-B9AC-BB2A8CD4F97E}" srcOrd="0" destOrd="0" presId="urn:microsoft.com/office/officeart/2005/8/layout/cycle2"/>
    <dgm:cxn modelId="{7BF3F105-9454-48E2-B99E-0C511F16A126}" type="presOf" srcId="{78DE1873-088F-48CC-BED3-0752FCA450FC}" destId="{C2AB1268-D669-4A62-9655-3FD439FE2032}" srcOrd="0" destOrd="0" presId="urn:microsoft.com/office/officeart/2005/8/layout/cycle2"/>
    <dgm:cxn modelId="{5B67878F-0F65-4F42-929A-FC2E48E7309A}" srcId="{FC0376B8-B31F-4D44-B3CA-CAEFCB86266B}" destId="{663978EB-9C90-4B61-AA46-1A4B05EFE2B9}" srcOrd="2" destOrd="0" parTransId="{4F11C5B4-0E61-44A2-B7FE-3FD0237CB48D}" sibTransId="{78DE1873-088F-48CC-BED3-0752FCA450FC}"/>
    <dgm:cxn modelId="{E69F0C38-1118-4DD2-872A-6B0A57BB15CC}" type="presOf" srcId="{714E396C-8FAC-4259-B653-B184E71920AA}" destId="{4913C593-0D76-4CA4-AA9C-2D215E70A567}" srcOrd="1" destOrd="0" presId="urn:microsoft.com/office/officeart/2005/8/layout/cycle2"/>
    <dgm:cxn modelId="{D3EDB395-A21E-43AB-827D-BF1F08195AB5}" type="presOf" srcId="{B088297D-78D1-4473-B924-A34A8323BBEB}" destId="{61D77E97-B0E2-41E2-A4A7-6AD7EBB886E0}" srcOrd="0" destOrd="0" presId="urn:microsoft.com/office/officeart/2005/8/layout/cycle2"/>
    <dgm:cxn modelId="{6B66FAAC-44DA-4A2D-8D37-A81620FF927D}" type="presOf" srcId="{78DE1873-088F-48CC-BED3-0752FCA450FC}" destId="{2FCB9A21-33F5-4D9D-8BE7-2D20D23F0CA9}" srcOrd="1" destOrd="0" presId="urn:microsoft.com/office/officeart/2005/8/layout/cycle2"/>
    <dgm:cxn modelId="{1142AD9E-3A9B-4AC0-901E-C0EFC17AF0C2}" type="presParOf" srcId="{0D26DC1B-4B07-4A44-B9AC-BB2A8CD4F97E}" destId="{61D77E97-B0E2-41E2-A4A7-6AD7EBB886E0}" srcOrd="0" destOrd="0" presId="urn:microsoft.com/office/officeart/2005/8/layout/cycle2"/>
    <dgm:cxn modelId="{474D6C05-49F5-4611-85A0-5F59C31A4185}" type="presParOf" srcId="{0D26DC1B-4B07-4A44-B9AC-BB2A8CD4F97E}" destId="{66049C16-16E7-4DCA-A6EC-9CB59C99CA21}" srcOrd="1" destOrd="0" presId="urn:microsoft.com/office/officeart/2005/8/layout/cycle2"/>
    <dgm:cxn modelId="{2AE72E41-F166-4F11-A214-59C0918AA83A}" type="presParOf" srcId="{66049C16-16E7-4DCA-A6EC-9CB59C99CA21}" destId="{6D9D1C8D-92E3-4075-A49D-18FB6283DCD1}" srcOrd="0" destOrd="0" presId="urn:microsoft.com/office/officeart/2005/8/layout/cycle2"/>
    <dgm:cxn modelId="{B19F81F8-A0A8-4564-84B6-2381FD82912C}" type="presParOf" srcId="{0D26DC1B-4B07-4A44-B9AC-BB2A8CD4F97E}" destId="{03D48BD7-12C0-41BF-97E3-4C4DA3A701F0}" srcOrd="2" destOrd="0" presId="urn:microsoft.com/office/officeart/2005/8/layout/cycle2"/>
    <dgm:cxn modelId="{958DDC15-8942-4DA5-9377-E1C14D2DCD75}" type="presParOf" srcId="{0D26DC1B-4B07-4A44-B9AC-BB2A8CD4F97E}" destId="{F61FB38B-D0A4-4F9E-A5A2-87AC702D3642}" srcOrd="3" destOrd="0" presId="urn:microsoft.com/office/officeart/2005/8/layout/cycle2"/>
    <dgm:cxn modelId="{1B44305B-E135-4067-B1CB-EC13C8987659}" type="presParOf" srcId="{F61FB38B-D0A4-4F9E-A5A2-87AC702D3642}" destId="{4913C593-0D76-4CA4-AA9C-2D215E70A567}" srcOrd="0" destOrd="0" presId="urn:microsoft.com/office/officeart/2005/8/layout/cycle2"/>
    <dgm:cxn modelId="{11F0FC55-66D8-4EDE-898F-7BE7C028617B}" type="presParOf" srcId="{0D26DC1B-4B07-4A44-B9AC-BB2A8CD4F97E}" destId="{F629E3F6-A73E-4547-8EB9-98AB18D067A0}" srcOrd="4" destOrd="0" presId="urn:microsoft.com/office/officeart/2005/8/layout/cycle2"/>
    <dgm:cxn modelId="{256512A0-8124-48F4-B9FE-6573D2CD37AB}" type="presParOf" srcId="{0D26DC1B-4B07-4A44-B9AC-BB2A8CD4F97E}" destId="{C2AB1268-D669-4A62-9655-3FD439FE2032}" srcOrd="5" destOrd="0" presId="urn:microsoft.com/office/officeart/2005/8/layout/cycle2"/>
    <dgm:cxn modelId="{34DFB48A-41E5-46E0-8060-1CAB8F9CF6FD}" type="presParOf" srcId="{C2AB1268-D669-4A62-9655-3FD439FE2032}" destId="{2FCB9A21-33F5-4D9D-8BE7-2D20D23F0CA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7E7AA3-4213-4DB9-BDD2-711AC3E20151}" type="doc">
      <dgm:prSet loTypeId="urn:microsoft.com/office/officeart/2005/8/layout/hList7" loCatId="process" qsTypeId="urn:microsoft.com/office/officeart/2005/8/quickstyle/simple1" qsCatId="simple" csTypeId="urn:microsoft.com/office/officeart/2005/8/colors/accent1_2" csCatId="accent1" phldr="1"/>
      <dgm:spPr/>
    </dgm:pt>
    <dgm:pt modelId="{FBE1B09E-E356-48E2-940C-47AE97E9D642}">
      <dgm:prSet phldrT="[Text]"/>
      <dgm:spPr/>
      <dgm:t>
        <a:bodyPr/>
        <a:lstStyle/>
        <a:p>
          <a:pPr algn="ctr"/>
          <a:r>
            <a:rPr lang="en-US" dirty="0" smtClean="0"/>
            <a:t>Field/Lab</a:t>
          </a:r>
          <a:endParaRPr lang="en-US" dirty="0"/>
        </a:p>
      </dgm:t>
    </dgm:pt>
    <dgm:pt modelId="{EFF92CDD-E302-4999-9FF4-04DD57581CE3}" type="parTrans" cxnId="{19230045-30D1-4577-A688-B0D61362C18A}">
      <dgm:prSet/>
      <dgm:spPr/>
      <dgm:t>
        <a:bodyPr/>
        <a:lstStyle/>
        <a:p>
          <a:pPr algn="ctr"/>
          <a:endParaRPr lang="en-US"/>
        </a:p>
      </dgm:t>
    </dgm:pt>
    <dgm:pt modelId="{FC7F891E-41E5-4265-BEB8-B940DE3628F0}" type="sibTrans" cxnId="{19230045-30D1-4577-A688-B0D61362C18A}">
      <dgm:prSet/>
      <dgm:spPr/>
      <dgm:t>
        <a:bodyPr/>
        <a:lstStyle/>
        <a:p>
          <a:pPr algn="ctr"/>
          <a:endParaRPr lang="en-US"/>
        </a:p>
      </dgm:t>
    </dgm:pt>
    <dgm:pt modelId="{D1E00545-2D2B-4B7D-A912-650FBA9BB3AE}">
      <dgm:prSet phldrT="[Text]"/>
      <dgm:spPr/>
      <dgm:t>
        <a:bodyPr/>
        <a:lstStyle/>
        <a:p>
          <a:pPr algn="ctr"/>
          <a:r>
            <a:rPr lang="en-US" dirty="0" smtClean="0"/>
            <a:t>Data Entry</a:t>
          </a:r>
          <a:endParaRPr lang="en-US" dirty="0"/>
        </a:p>
      </dgm:t>
    </dgm:pt>
    <dgm:pt modelId="{09CDD0A5-6208-4900-A335-140F48F1FA9D}" type="parTrans" cxnId="{F2B1787C-9D44-4D04-AD12-FFF0F212BE6E}">
      <dgm:prSet/>
      <dgm:spPr/>
      <dgm:t>
        <a:bodyPr/>
        <a:lstStyle/>
        <a:p>
          <a:pPr algn="ctr"/>
          <a:endParaRPr lang="en-US"/>
        </a:p>
      </dgm:t>
    </dgm:pt>
    <dgm:pt modelId="{FDF16322-35E1-4244-AE09-8FC0D9F00749}" type="sibTrans" cxnId="{F2B1787C-9D44-4D04-AD12-FFF0F212BE6E}">
      <dgm:prSet/>
      <dgm:spPr/>
      <dgm:t>
        <a:bodyPr/>
        <a:lstStyle/>
        <a:p>
          <a:pPr algn="ctr"/>
          <a:endParaRPr lang="en-US"/>
        </a:p>
      </dgm:t>
    </dgm:pt>
    <dgm:pt modelId="{E556BC18-3BB2-430E-856F-DE2147A85F09}">
      <dgm:prSet phldrT="[Text]"/>
      <dgm:spPr/>
      <dgm:t>
        <a:bodyPr/>
        <a:lstStyle/>
        <a:p>
          <a:pPr algn="ctr"/>
          <a:r>
            <a:rPr lang="en-US" dirty="0" smtClean="0"/>
            <a:t>Active/Analysis</a:t>
          </a:r>
          <a:endParaRPr lang="en-US" dirty="0"/>
        </a:p>
      </dgm:t>
    </dgm:pt>
    <dgm:pt modelId="{CC4890E7-19CA-4E13-B402-678F237581D2}" type="parTrans" cxnId="{C11346B6-3444-41D5-8C6B-AF4CE37EC682}">
      <dgm:prSet/>
      <dgm:spPr/>
      <dgm:t>
        <a:bodyPr/>
        <a:lstStyle/>
        <a:p>
          <a:pPr algn="ctr"/>
          <a:endParaRPr lang="en-US"/>
        </a:p>
      </dgm:t>
    </dgm:pt>
    <dgm:pt modelId="{9767DA1B-332B-48D4-BB4A-5C4DCFBD04C5}" type="sibTrans" cxnId="{C11346B6-3444-41D5-8C6B-AF4CE37EC682}">
      <dgm:prSet/>
      <dgm:spPr/>
      <dgm:t>
        <a:bodyPr/>
        <a:lstStyle/>
        <a:p>
          <a:pPr algn="ctr"/>
          <a:endParaRPr lang="en-US"/>
        </a:p>
      </dgm:t>
    </dgm:pt>
    <dgm:pt modelId="{7DFCEA5F-50D0-4938-8225-75F986302959}">
      <dgm:prSet phldrT="[Text]"/>
      <dgm:spPr/>
      <dgm:t>
        <a:bodyPr/>
        <a:lstStyle/>
        <a:p>
          <a:pPr algn="ctr"/>
          <a:r>
            <a:rPr lang="en-US" dirty="0" smtClean="0"/>
            <a:t>Archive</a:t>
          </a:r>
          <a:endParaRPr lang="en-US" dirty="0"/>
        </a:p>
      </dgm:t>
    </dgm:pt>
    <dgm:pt modelId="{CA0C4C8B-D705-467D-A245-95A0CCBB2795}" type="parTrans" cxnId="{D8AC8827-B5D4-4934-8718-D3CF6DE9CE5D}">
      <dgm:prSet/>
      <dgm:spPr/>
      <dgm:t>
        <a:bodyPr/>
        <a:lstStyle/>
        <a:p>
          <a:pPr algn="ctr"/>
          <a:endParaRPr lang="en-US"/>
        </a:p>
      </dgm:t>
    </dgm:pt>
    <dgm:pt modelId="{77F9DABD-9C7E-4130-88DC-7C4596178614}" type="sibTrans" cxnId="{D8AC8827-B5D4-4934-8718-D3CF6DE9CE5D}">
      <dgm:prSet/>
      <dgm:spPr/>
      <dgm:t>
        <a:bodyPr/>
        <a:lstStyle/>
        <a:p>
          <a:pPr algn="ctr"/>
          <a:endParaRPr lang="en-US"/>
        </a:p>
      </dgm:t>
    </dgm:pt>
    <dgm:pt modelId="{FE53A4AE-758D-4B2D-857E-4CF77867504B}" type="pres">
      <dgm:prSet presAssocID="{2B7E7AA3-4213-4DB9-BDD2-711AC3E20151}" presName="Name0" presStyleCnt="0">
        <dgm:presLayoutVars>
          <dgm:dir/>
          <dgm:resizeHandles val="exact"/>
        </dgm:presLayoutVars>
      </dgm:prSet>
      <dgm:spPr/>
    </dgm:pt>
    <dgm:pt modelId="{7D245D36-E1E6-4BE9-923B-B935E05B94AB}" type="pres">
      <dgm:prSet presAssocID="{2B7E7AA3-4213-4DB9-BDD2-711AC3E20151}" presName="fgShape" presStyleLbl="fgShp" presStyleIdx="0" presStyleCnt="1" custLinFactNeighborX="216" custLinFactNeighborY="27873"/>
      <dgm:spPr>
        <a:prstGeom prst="rightArrow">
          <a:avLst/>
        </a:prstGeom>
      </dgm:spPr>
    </dgm:pt>
    <dgm:pt modelId="{8E2AA3D3-117E-475B-942E-40A06C26BE9F}" type="pres">
      <dgm:prSet presAssocID="{2B7E7AA3-4213-4DB9-BDD2-711AC3E20151}" presName="linComp" presStyleCnt="0"/>
      <dgm:spPr/>
    </dgm:pt>
    <dgm:pt modelId="{4BB4EBDC-02E6-4F7B-8C92-D640F5302DEF}" type="pres">
      <dgm:prSet presAssocID="{FBE1B09E-E356-48E2-940C-47AE97E9D642}" presName="compNode" presStyleCnt="0"/>
      <dgm:spPr/>
    </dgm:pt>
    <dgm:pt modelId="{256375E3-6112-43BB-B979-D78B7243B389}" type="pres">
      <dgm:prSet presAssocID="{FBE1B09E-E356-48E2-940C-47AE97E9D642}" presName="bkgdShape" presStyleLbl="node1" presStyleIdx="0" presStyleCnt="4"/>
      <dgm:spPr/>
      <dgm:t>
        <a:bodyPr/>
        <a:lstStyle/>
        <a:p>
          <a:endParaRPr lang="en-US"/>
        </a:p>
      </dgm:t>
    </dgm:pt>
    <dgm:pt modelId="{DBB427C6-6103-4CCE-8DB1-99992CFF66E4}" type="pres">
      <dgm:prSet presAssocID="{FBE1B09E-E356-48E2-940C-47AE97E9D642}" presName="nodeTx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8AA5CE-0022-4344-9D01-9D0B3DD3CC49}" type="pres">
      <dgm:prSet presAssocID="{FBE1B09E-E356-48E2-940C-47AE97E9D642}" presName="invisiNode" presStyleLbl="node1" presStyleIdx="0" presStyleCnt="4"/>
      <dgm:spPr/>
    </dgm:pt>
    <dgm:pt modelId="{D39D6A24-8BA2-4F63-B9A7-89A28B310002}" type="pres">
      <dgm:prSet presAssocID="{FBE1B09E-E356-48E2-940C-47AE97E9D642}" presName="imagNode" presStyleLbl="fgImgPlace1" presStyleIdx="0" presStyleCnt="4" custScaleX="126872" custScaleY="12687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en-US"/>
        </a:p>
      </dgm:t>
    </dgm:pt>
    <dgm:pt modelId="{C5FD062A-7DBF-4206-8E39-5873A98AD082}" type="pres">
      <dgm:prSet presAssocID="{FC7F891E-41E5-4265-BEB8-B940DE3628F0}" presName="sibTrans" presStyleLbl="sibTrans2D1" presStyleIdx="0" presStyleCnt="0"/>
      <dgm:spPr/>
      <dgm:t>
        <a:bodyPr/>
        <a:lstStyle/>
        <a:p>
          <a:endParaRPr lang="en-US"/>
        </a:p>
      </dgm:t>
    </dgm:pt>
    <dgm:pt modelId="{6C07FFFB-26EE-49C4-AC43-731B31688715}" type="pres">
      <dgm:prSet presAssocID="{D1E00545-2D2B-4B7D-A912-650FBA9BB3AE}" presName="compNode" presStyleCnt="0"/>
      <dgm:spPr/>
    </dgm:pt>
    <dgm:pt modelId="{4CEF6336-6F05-4760-A773-153EC7A20036}" type="pres">
      <dgm:prSet presAssocID="{D1E00545-2D2B-4B7D-A912-650FBA9BB3AE}" presName="bkgdShape" presStyleLbl="node1" presStyleIdx="1" presStyleCnt="4"/>
      <dgm:spPr/>
      <dgm:t>
        <a:bodyPr/>
        <a:lstStyle/>
        <a:p>
          <a:endParaRPr lang="en-US"/>
        </a:p>
      </dgm:t>
    </dgm:pt>
    <dgm:pt modelId="{AD807AF1-8334-40CB-8299-31BCB48A53B2}" type="pres">
      <dgm:prSet presAssocID="{D1E00545-2D2B-4B7D-A912-650FBA9BB3AE}" presName="nodeTx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56E765-32FA-4E96-B509-DD0EE14E3B8B}" type="pres">
      <dgm:prSet presAssocID="{D1E00545-2D2B-4B7D-A912-650FBA9BB3AE}" presName="invisiNode" presStyleLbl="node1" presStyleIdx="1" presStyleCnt="4"/>
      <dgm:spPr/>
    </dgm:pt>
    <dgm:pt modelId="{B36B9B67-EF30-46CC-AF0B-6BE12F295893}" type="pres">
      <dgm:prSet presAssocID="{D1E00545-2D2B-4B7D-A912-650FBA9BB3AE}" presName="imagNode" presStyleLbl="fgImgPlace1" presStyleIdx="1" presStyleCnt="4" custScaleX="126802" custScaleY="126802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en-US"/>
        </a:p>
      </dgm:t>
    </dgm:pt>
    <dgm:pt modelId="{C87AA177-42FA-40E1-A7F7-A47D67B7144B}" type="pres">
      <dgm:prSet presAssocID="{FDF16322-35E1-4244-AE09-8FC0D9F00749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6F1A631-C46E-47D0-A923-39B1D8F5A414}" type="pres">
      <dgm:prSet presAssocID="{E556BC18-3BB2-430E-856F-DE2147A85F09}" presName="compNode" presStyleCnt="0"/>
      <dgm:spPr/>
    </dgm:pt>
    <dgm:pt modelId="{42E7841B-0561-4203-BFB1-1B91EA137697}" type="pres">
      <dgm:prSet presAssocID="{E556BC18-3BB2-430E-856F-DE2147A85F09}" presName="bkgdShape" presStyleLbl="node1" presStyleIdx="2" presStyleCnt="4"/>
      <dgm:spPr/>
      <dgm:t>
        <a:bodyPr/>
        <a:lstStyle/>
        <a:p>
          <a:endParaRPr lang="en-US"/>
        </a:p>
      </dgm:t>
    </dgm:pt>
    <dgm:pt modelId="{0A92C79D-DB38-4EB5-B563-B909C93A895D}" type="pres">
      <dgm:prSet presAssocID="{E556BC18-3BB2-430E-856F-DE2147A85F09}" presName="nodeTx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C7B9C9-32FD-4221-AA8C-D31C5613FF53}" type="pres">
      <dgm:prSet presAssocID="{E556BC18-3BB2-430E-856F-DE2147A85F09}" presName="invisiNode" presStyleLbl="node1" presStyleIdx="2" presStyleCnt="4"/>
      <dgm:spPr/>
    </dgm:pt>
    <dgm:pt modelId="{BFA8987C-4816-44D0-BF36-F1625D930739}" type="pres">
      <dgm:prSet presAssocID="{E556BC18-3BB2-430E-856F-DE2147A85F09}" presName="imagNode" presStyleLbl="fgImgPlace1" presStyleIdx="2" presStyleCnt="4" custScaleX="126802" custScaleY="126802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E3A10F3-206E-4E75-8C63-2376A8543D18}" type="pres">
      <dgm:prSet presAssocID="{9767DA1B-332B-48D4-BB4A-5C4DCFBD04C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DA634B3-96F9-4FFA-B3B7-2D25CB4ADC95}" type="pres">
      <dgm:prSet presAssocID="{7DFCEA5F-50D0-4938-8225-75F986302959}" presName="compNode" presStyleCnt="0"/>
      <dgm:spPr/>
    </dgm:pt>
    <dgm:pt modelId="{C9293726-6D3D-434C-82F7-0C6A70AD0DA2}" type="pres">
      <dgm:prSet presAssocID="{7DFCEA5F-50D0-4938-8225-75F986302959}" presName="bkgdShape" presStyleLbl="node1" presStyleIdx="3" presStyleCnt="4"/>
      <dgm:spPr/>
      <dgm:t>
        <a:bodyPr/>
        <a:lstStyle/>
        <a:p>
          <a:endParaRPr lang="en-US"/>
        </a:p>
      </dgm:t>
    </dgm:pt>
    <dgm:pt modelId="{700160EC-C084-41A9-89CB-8322205C394A}" type="pres">
      <dgm:prSet presAssocID="{7DFCEA5F-50D0-4938-8225-75F986302959}" presName="nodeTx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49F2CB-C33F-4E7C-A04B-D49013D315DC}" type="pres">
      <dgm:prSet presAssocID="{7DFCEA5F-50D0-4938-8225-75F986302959}" presName="invisiNode" presStyleLbl="node1" presStyleIdx="3" presStyleCnt="4"/>
      <dgm:spPr/>
    </dgm:pt>
    <dgm:pt modelId="{67D6F14E-11C1-4F5E-983F-AB52403FD856}" type="pres">
      <dgm:prSet presAssocID="{7DFCEA5F-50D0-4938-8225-75F986302959}" presName="imagNode" presStyleLbl="fgImgPlace1" presStyleIdx="3" presStyleCnt="4" custScaleX="126802" custScaleY="126802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A0F80352-4823-45D9-B047-3D8152AFD6C7}" type="presOf" srcId="{7DFCEA5F-50D0-4938-8225-75F986302959}" destId="{C9293726-6D3D-434C-82F7-0C6A70AD0DA2}" srcOrd="0" destOrd="0" presId="urn:microsoft.com/office/officeart/2005/8/layout/hList7"/>
    <dgm:cxn modelId="{8B3DFCAF-897E-48C2-94DC-E323B7D904C8}" type="presOf" srcId="{FBE1B09E-E356-48E2-940C-47AE97E9D642}" destId="{256375E3-6112-43BB-B979-D78B7243B389}" srcOrd="0" destOrd="0" presId="urn:microsoft.com/office/officeart/2005/8/layout/hList7"/>
    <dgm:cxn modelId="{6BC52061-EBA1-4B40-A87D-A35C670A9E7A}" type="presOf" srcId="{E556BC18-3BB2-430E-856F-DE2147A85F09}" destId="{0A92C79D-DB38-4EB5-B563-B909C93A895D}" srcOrd="1" destOrd="0" presId="urn:microsoft.com/office/officeart/2005/8/layout/hList7"/>
    <dgm:cxn modelId="{19230045-30D1-4577-A688-B0D61362C18A}" srcId="{2B7E7AA3-4213-4DB9-BDD2-711AC3E20151}" destId="{FBE1B09E-E356-48E2-940C-47AE97E9D642}" srcOrd="0" destOrd="0" parTransId="{EFF92CDD-E302-4999-9FF4-04DD57581CE3}" sibTransId="{FC7F891E-41E5-4265-BEB8-B940DE3628F0}"/>
    <dgm:cxn modelId="{D8AC8827-B5D4-4934-8718-D3CF6DE9CE5D}" srcId="{2B7E7AA3-4213-4DB9-BDD2-711AC3E20151}" destId="{7DFCEA5F-50D0-4938-8225-75F986302959}" srcOrd="3" destOrd="0" parTransId="{CA0C4C8B-D705-467D-A245-95A0CCBB2795}" sibTransId="{77F9DABD-9C7E-4130-88DC-7C4596178614}"/>
    <dgm:cxn modelId="{2859C29D-6C64-41F7-A58F-F81E17769BAB}" type="presOf" srcId="{FC7F891E-41E5-4265-BEB8-B940DE3628F0}" destId="{C5FD062A-7DBF-4206-8E39-5873A98AD082}" srcOrd="0" destOrd="0" presId="urn:microsoft.com/office/officeart/2005/8/layout/hList7"/>
    <dgm:cxn modelId="{F045A20A-601E-4D26-84EC-5992715A36E3}" type="presOf" srcId="{FDF16322-35E1-4244-AE09-8FC0D9F00749}" destId="{C87AA177-42FA-40E1-A7F7-A47D67B7144B}" srcOrd="0" destOrd="0" presId="urn:microsoft.com/office/officeart/2005/8/layout/hList7"/>
    <dgm:cxn modelId="{6793A74C-97E7-49C3-996D-F1D618748B13}" type="presOf" srcId="{D1E00545-2D2B-4B7D-A912-650FBA9BB3AE}" destId="{4CEF6336-6F05-4760-A773-153EC7A20036}" srcOrd="0" destOrd="0" presId="urn:microsoft.com/office/officeart/2005/8/layout/hList7"/>
    <dgm:cxn modelId="{141C981F-76E3-4BB1-9836-76EB67BAC6C0}" type="presOf" srcId="{7DFCEA5F-50D0-4938-8225-75F986302959}" destId="{700160EC-C084-41A9-89CB-8322205C394A}" srcOrd="1" destOrd="0" presId="urn:microsoft.com/office/officeart/2005/8/layout/hList7"/>
    <dgm:cxn modelId="{95C13900-3E3B-491B-9F83-A81E650C4B47}" type="presOf" srcId="{E556BC18-3BB2-430E-856F-DE2147A85F09}" destId="{42E7841B-0561-4203-BFB1-1B91EA137697}" srcOrd="0" destOrd="0" presId="urn:microsoft.com/office/officeart/2005/8/layout/hList7"/>
    <dgm:cxn modelId="{F2B1787C-9D44-4D04-AD12-FFF0F212BE6E}" srcId="{2B7E7AA3-4213-4DB9-BDD2-711AC3E20151}" destId="{D1E00545-2D2B-4B7D-A912-650FBA9BB3AE}" srcOrd="1" destOrd="0" parTransId="{09CDD0A5-6208-4900-A335-140F48F1FA9D}" sibTransId="{FDF16322-35E1-4244-AE09-8FC0D9F00749}"/>
    <dgm:cxn modelId="{EDC5704B-9A41-427A-9E32-FF0341613079}" type="presOf" srcId="{D1E00545-2D2B-4B7D-A912-650FBA9BB3AE}" destId="{AD807AF1-8334-40CB-8299-31BCB48A53B2}" srcOrd="1" destOrd="0" presId="urn:microsoft.com/office/officeart/2005/8/layout/hList7"/>
    <dgm:cxn modelId="{320E26F0-0FFD-4894-B973-A3BEA3AC2739}" type="presOf" srcId="{9767DA1B-332B-48D4-BB4A-5C4DCFBD04C5}" destId="{1E3A10F3-206E-4E75-8C63-2376A8543D18}" srcOrd="0" destOrd="0" presId="urn:microsoft.com/office/officeart/2005/8/layout/hList7"/>
    <dgm:cxn modelId="{C11346B6-3444-41D5-8C6B-AF4CE37EC682}" srcId="{2B7E7AA3-4213-4DB9-BDD2-711AC3E20151}" destId="{E556BC18-3BB2-430E-856F-DE2147A85F09}" srcOrd="2" destOrd="0" parTransId="{CC4890E7-19CA-4E13-B402-678F237581D2}" sibTransId="{9767DA1B-332B-48D4-BB4A-5C4DCFBD04C5}"/>
    <dgm:cxn modelId="{C714E196-25DF-40E2-8C64-CCC9D7CC1E56}" type="presOf" srcId="{FBE1B09E-E356-48E2-940C-47AE97E9D642}" destId="{DBB427C6-6103-4CCE-8DB1-99992CFF66E4}" srcOrd="1" destOrd="0" presId="urn:microsoft.com/office/officeart/2005/8/layout/hList7"/>
    <dgm:cxn modelId="{B0709A3B-4D77-40FA-85E3-60C0E5E11124}" type="presOf" srcId="{2B7E7AA3-4213-4DB9-BDD2-711AC3E20151}" destId="{FE53A4AE-758D-4B2D-857E-4CF77867504B}" srcOrd="0" destOrd="0" presId="urn:microsoft.com/office/officeart/2005/8/layout/hList7"/>
    <dgm:cxn modelId="{DF9BD355-898A-4963-B8E2-BA35234F5834}" type="presParOf" srcId="{FE53A4AE-758D-4B2D-857E-4CF77867504B}" destId="{7D245D36-E1E6-4BE9-923B-B935E05B94AB}" srcOrd="0" destOrd="0" presId="urn:microsoft.com/office/officeart/2005/8/layout/hList7"/>
    <dgm:cxn modelId="{DCCCA4D1-4596-41F5-A94B-5BA1CBC0A6C6}" type="presParOf" srcId="{FE53A4AE-758D-4B2D-857E-4CF77867504B}" destId="{8E2AA3D3-117E-475B-942E-40A06C26BE9F}" srcOrd="1" destOrd="0" presId="urn:microsoft.com/office/officeart/2005/8/layout/hList7"/>
    <dgm:cxn modelId="{E4C7E22C-4B5A-40C6-B9C8-98E9EA3D7EA6}" type="presParOf" srcId="{8E2AA3D3-117E-475B-942E-40A06C26BE9F}" destId="{4BB4EBDC-02E6-4F7B-8C92-D640F5302DEF}" srcOrd="0" destOrd="0" presId="urn:microsoft.com/office/officeart/2005/8/layout/hList7"/>
    <dgm:cxn modelId="{34BF44FE-DF1A-4138-8830-34B66278EEBD}" type="presParOf" srcId="{4BB4EBDC-02E6-4F7B-8C92-D640F5302DEF}" destId="{256375E3-6112-43BB-B979-D78B7243B389}" srcOrd="0" destOrd="0" presId="urn:microsoft.com/office/officeart/2005/8/layout/hList7"/>
    <dgm:cxn modelId="{61D8C6C1-8E3B-42B6-92EA-E138B3EABF82}" type="presParOf" srcId="{4BB4EBDC-02E6-4F7B-8C92-D640F5302DEF}" destId="{DBB427C6-6103-4CCE-8DB1-99992CFF66E4}" srcOrd="1" destOrd="0" presId="urn:microsoft.com/office/officeart/2005/8/layout/hList7"/>
    <dgm:cxn modelId="{1A7029F1-0917-48FD-BFBE-A6551E6FDC5A}" type="presParOf" srcId="{4BB4EBDC-02E6-4F7B-8C92-D640F5302DEF}" destId="{8D8AA5CE-0022-4344-9D01-9D0B3DD3CC49}" srcOrd="2" destOrd="0" presId="urn:microsoft.com/office/officeart/2005/8/layout/hList7"/>
    <dgm:cxn modelId="{9A7AA263-6A93-46C9-812A-3567FE75F31F}" type="presParOf" srcId="{4BB4EBDC-02E6-4F7B-8C92-D640F5302DEF}" destId="{D39D6A24-8BA2-4F63-B9A7-89A28B310002}" srcOrd="3" destOrd="0" presId="urn:microsoft.com/office/officeart/2005/8/layout/hList7"/>
    <dgm:cxn modelId="{98C1B8C2-0A3A-41B9-ADFF-497239097B43}" type="presParOf" srcId="{8E2AA3D3-117E-475B-942E-40A06C26BE9F}" destId="{C5FD062A-7DBF-4206-8E39-5873A98AD082}" srcOrd="1" destOrd="0" presId="urn:microsoft.com/office/officeart/2005/8/layout/hList7"/>
    <dgm:cxn modelId="{B49B406E-4A64-4E00-B5C3-BC85829739F3}" type="presParOf" srcId="{8E2AA3D3-117E-475B-942E-40A06C26BE9F}" destId="{6C07FFFB-26EE-49C4-AC43-731B31688715}" srcOrd="2" destOrd="0" presId="urn:microsoft.com/office/officeart/2005/8/layout/hList7"/>
    <dgm:cxn modelId="{AFEF004F-955D-4265-AD54-D2A1A39A660A}" type="presParOf" srcId="{6C07FFFB-26EE-49C4-AC43-731B31688715}" destId="{4CEF6336-6F05-4760-A773-153EC7A20036}" srcOrd="0" destOrd="0" presId="urn:microsoft.com/office/officeart/2005/8/layout/hList7"/>
    <dgm:cxn modelId="{575D11C2-3A0B-4EB5-97AD-EC41F8ED5DA1}" type="presParOf" srcId="{6C07FFFB-26EE-49C4-AC43-731B31688715}" destId="{AD807AF1-8334-40CB-8299-31BCB48A53B2}" srcOrd="1" destOrd="0" presId="urn:microsoft.com/office/officeart/2005/8/layout/hList7"/>
    <dgm:cxn modelId="{B976F5AF-4AF9-4274-B371-60B5143C2290}" type="presParOf" srcId="{6C07FFFB-26EE-49C4-AC43-731B31688715}" destId="{1E56E765-32FA-4E96-B509-DD0EE14E3B8B}" srcOrd="2" destOrd="0" presId="urn:microsoft.com/office/officeart/2005/8/layout/hList7"/>
    <dgm:cxn modelId="{7F0CE6EC-CE05-43C6-91FA-29AC2396C44C}" type="presParOf" srcId="{6C07FFFB-26EE-49C4-AC43-731B31688715}" destId="{B36B9B67-EF30-46CC-AF0B-6BE12F295893}" srcOrd="3" destOrd="0" presId="urn:microsoft.com/office/officeart/2005/8/layout/hList7"/>
    <dgm:cxn modelId="{DA796BA0-693A-4143-A8C0-738DA45AD886}" type="presParOf" srcId="{8E2AA3D3-117E-475B-942E-40A06C26BE9F}" destId="{C87AA177-42FA-40E1-A7F7-A47D67B7144B}" srcOrd="3" destOrd="0" presId="urn:microsoft.com/office/officeart/2005/8/layout/hList7"/>
    <dgm:cxn modelId="{CDAACDCA-D87F-4A09-91A9-F8FD2CE11EA6}" type="presParOf" srcId="{8E2AA3D3-117E-475B-942E-40A06C26BE9F}" destId="{46F1A631-C46E-47D0-A923-39B1D8F5A414}" srcOrd="4" destOrd="0" presId="urn:microsoft.com/office/officeart/2005/8/layout/hList7"/>
    <dgm:cxn modelId="{48C82680-0FB0-42E0-9160-4947D8B8DC4B}" type="presParOf" srcId="{46F1A631-C46E-47D0-A923-39B1D8F5A414}" destId="{42E7841B-0561-4203-BFB1-1B91EA137697}" srcOrd="0" destOrd="0" presId="urn:microsoft.com/office/officeart/2005/8/layout/hList7"/>
    <dgm:cxn modelId="{CE82640B-760E-4FAB-87E9-2E6FDEE69DBC}" type="presParOf" srcId="{46F1A631-C46E-47D0-A923-39B1D8F5A414}" destId="{0A92C79D-DB38-4EB5-B563-B909C93A895D}" srcOrd="1" destOrd="0" presId="urn:microsoft.com/office/officeart/2005/8/layout/hList7"/>
    <dgm:cxn modelId="{961E36FC-E33E-4914-8974-C1DF3E004662}" type="presParOf" srcId="{46F1A631-C46E-47D0-A923-39B1D8F5A414}" destId="{01C7B9C9-32FD-4221-AA8C-D31C5613FF53}" srcOrd="2" destOrd="0" presId="urn:microsoft.com/office/officeart/2005/8/layout/hList7"/>
    <dgm:cxn modelId="{45FDDF05-2D5A-45CA-AB1F-E440DD78EEFD}" type="presParOf" srcId="{46F1A631-C46E-47D0-A923-39B1D8F5A414}" destId="{BFA8987C-4816-44D0-BF36-F1625D930739}" srcOrd="3" destOrd="0" presId="urn:microsoft.com/office/officeart/2005/8/layout/hList7"/>
    <dgm:cxn modelId="{2CC1C645-0F3A-4B6B-93A4-81E3EE67A70E}" type="presParOf" srcId="{8E2AA3D3-117E-475B-942E-40A06C26BE9F}" destId="{1E3A10F3-206E-4E75-8C63-2376A8543D18}" srcOrd="5" destOrd="0" presId="urn:microsoft.com/office/officeart/2005/8/layout/hList7"/>
    <dgm:cxn modelId="{6614EE87-9358-4F16-AB50-AF20C853E07F}" type="presParOf" srcId="{8E2AA3D3-117E-475B-942E-40A06C26BE9F}" destId="{DDA634B3-96F9-4FFA-B3B7-2D25CB4ADC95}" srcOrd="6" destOrd="0" presId="urn:microsoft.com/office/officeart/2005/8/layout/hList7"/>
    <dgm:cxn modelId="{E0DFFDDE-5C97-4167-AB62-5565B41CD338}" type="presParOf" srcId="{DDA634B3-96F9-4FFA-B3B7-2D25CB4ADC95}" destId="{C9293726-6D3D-434C-82F7-0C6A70AD0DA2}" srcOrd="0" destOrd="0" presId="urn:microsoft.com/office/officeart/2005/8/layout/hList7"/>
    <dgm:cxn modelId="{42F09353-C939-48CF-B009-E2B1482F8CE2}" type="presParOf" srcId="{DDA634B3-96F9-4FFA-B3B7-2D25CB4ADC95}" destId="{700160EC-C084-41A9-89CB-8322205C394A}" srcOrd="1" destOrd="0" presId="urn:microsoft.com/office/officeart/2005/8/layout/hList7"/>
    <dgm:cxn modelId="{EDA8654E-272D-4CB4-9473-870368A02F84}" type="presParOf" srcId="{DDA634B3-96F9-4FFA-B3B7-2D25CB4ADC95}" destId="{7B49F2CB-C33F-4E7C-A04B-D49013D315DC}" srcOrd="2" destOrd="0" presId="urn:microsoft.com/office/officeart/2005/8/layout/hList7"/>
    <dgm:cxn modelId="{FB020353-EF9C-4345-81FC-84A7F88903A5}" type="presParOf" srcId="{DDA634B3-96F9-4FFA-B3B7-2D25CB4ADC95}" destId="{67D6F14E-11C1-4F5E-983F-AB52403FD856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B7E7AA3-4213-4DB9-BDD2-711AC3E20151}" type="doc">
      <dgm:prSet loTypeId="urn:microsoft.com/office/officeart/2005/8/layout/hList7" loCatId="process" qsTypeId="urn:microsoft.com/office/officeart/2005/8/quickstyle/simple1" qsCatId="simple" csTypeId="urn:microsoft.com/office/officeart/2005/8/colors/accent1_2" csCatId="accent1" phldr="1"/>
      <dgm:spPr/>
    </dgm:pt>
    <dgm:pt modelId="{FBE1B09E-E356-48E2-940C-47AE97E9D642}">
      <dgm:prSet phldrT="[Text]"/>
      <dgm:spPr/>
      <dgm:t>
        <a:bodyPr/>
        <a:lstStyle/>
        <a:p>
          <a:pPr algn="ctr"/>
          <a:r>
            <a:rPr lang="en-US" dirty="0" smtClean="0"/>
            <a:t>Field</a:t>
          </a:r>
          <a:endParaRPr lang="en-US" dirty="0"/>
        </a:p>
      </dgm:t>
    </dgm:pt>
    <dgm:pt modelId="{EFF92CDD-E302-4999-9FF4-04DD57581CE3}" type="parTrans" cxnId="{19230045-30D1-4577-A688-B0D61362C18A}">
      <dgm:prSet/>
      <dgm:spPr/>
      <dgm:t>
        <a:bodyPr/>
        <a:lstStyle/>
        <a:p>
          <a:pPr algn="ctr"/>
          <a:endParaRPr lang="en-US"/>
        </a:p>
      </dgm:t>
    </dgm:pt>
    <dgm:pt modelId="{FC7F891E-41E5-4265-BEB8-B940DE3628F0}" type="sibTrans" cxnId="{19230045-30D1-4577-A688-B0D61362C18A}">
      <dgm:prSet/>
      <dgm:spPr/>
      <dgm:t>
        <a:bodyPr/>
        <a:lstStyle/>
        <a:p>
          <a:pPr algn="ctr"/>
          <a:endParaRPr lang="en-US"/>
        </a:p>
      </dgm:t>
    </dgm:pt>
    <dgm:pt modelId="{D1E00545-2D2B-4B7D-A912-650FBA9BB3AE}">
      <dgm:prSet phldrT="[Text]"/>
      <dgm:spPr/>
      <dgm:t>
        <a:bodyPr/>
        <a:lstStyle/>
        <a:p>
          <a:pPr algn="ctr"/>
          <a:r>
            <a:rPr lang="en-US" dirty="0" smtClean="0"/>
            <a:t>Lab</a:t>
          </a:r>
          <a:endParaRPr lang="en-US" dirty="0"/>
        </a:p>
      </dgm:t>
    </dgm:pt>
    <dgm:pt modelId="{09CDD0A5-6208-4900-A335-140F48F1FA9D}" type="parTrans" cxnId="{F2B1787C-9D44-4D04-AD12-FFF0F212BE6E}">
      <dgm:prSet/>
      <dgm:spPr/>
      <dgm:t>
        <a:bodyPr/>
        <a:lstStyle/>
        <a:p>
          <a:pPr algn="ctr"/>
          <a:endParaRPr lang="en-US"/>
        </a:p>
      </dgm:t>
    </dgm:pt>
    <dgm:pt modelId="{FDF16322-35E1-4244-AE09-8FC0D9F00749}" type="sibTrans" cxnId="{F2B1787C-9D44-4D04-AD12-FFF0F212BE6E}">
      <dgm:prSet/>
      <dgm:spPr/>
      <dgm:t>
        <a:bodyPr/>
        <a:lstStyle/>
        <a:p>
          <a:pPr algn="ctr"/>
          <a:endParaRPr lang="en-US"/>
        </a:p>
      </dgm:t>
    </dgm:pt>
    <dgm:pt modelId="{E556BC18-3BB2-430E-856F-DE2147A85F09}">
      <dgm:prSet phldrT="[Text]"/>
      <dgm:spPr/>
      <dgm:t>
        <a:bodyPr/>
        <a:lstStyle/>
        <a:p>
          <a:pPr algn="ctr"/>
          <a:r>
            <a:rPr lang="en-US" dirty="0" smtClean="0"/>
            <a:t>Active/Analysis</a:t>
          </a:r>
          <a:endParaRPr lang="en-US" dirty="0"/>
        </a:p>
      </dgm:t>
    </dgm:pt>
    <dgm:pt modelId="{CC4890E7-19CA-4E13-B402-678F237581D2}" type="parTrans" cxnId="{C11346B6-3444-41D5-8C6B-AF4CE37EC682}">
      <dgm:prSet/>
      <dgm:spPr/>
      <dgm:t>
        <a:bodyPr/>
        <a:lstStyle/>
        <a:p>
          <a:pPr algn="ctr"/>
          <a:endParaRPr lang="en-US"/>
        </a:p>
      </dgm:t>
    </dgm:pt>
    <dgm:pt modelId="{9767DA1B-332B-48D4-BB4A-5C4DCFBD04C5}" type="sibTrans" cxnId="{C11346B6-3444-41D5-8C6B-AF4CE37EC682}">
      <dgm:prSet/>
      <dgm:spPr/>
      <dgm:t>
        <a:bodyPr/>
        <a:lstStyle/>
        <a:p>
          <a:pPr algn="ctr"/>
          <a:endParaRPr lang="en-US"/>
        </a:p>
      </dgm:t>
    </dgm:pt>
    <dgm:pt modelId="{7DFCEA5F-50D0-4938-8225-75F986302959}">
      <dgm:prSet phldrT="[Text]"/>
      <dgm:spPr/>
      <dgm:t>
        <a:bodyPr/>
        <a:lstStyle/>
        <a:p>
          <a:pPr algn="ctr"/>
          <a:r>
            <a:rPr lang="en-US" dirty="0" smtClean="0"/>
            <a:t>Archive</a:t>
          </a:r>
          <a:endParaRPr lang="en-US" dirty="0"/>
        </a:p>
      </dgm:t>
    </dgm:pt>
    <dgm:pt modelId="{CA0C4C8B-D705-467D-A245-95A0CCBB2795}" type="parTrans" cxnId="{D8AC8827-B5D4-4934-8718-D3CF6DE9CE5D}">
      <dgm:prSet/>
      <dgm:spPr/>
      <dgm:t>
        <a:bodyPr/>
        <a:lstStyle/>
        <a:p>
          <a:pPr algn="ctr"/>
          <a:endParaRPr lang="en-US"/>
        </a:p>
      </dgm:t>
    </dgm:pt>
    <dgm:pt modelId="{77F9DABD-9C7E-4130-88DC-7C4596178614}" type="sibTrans" cxnId="{D8AC8827-B5D4-4934-8718-D3CF6DE9CE5D}">
      <dgm:prSet/>
      <dgm:spPr/>
      <dgm:t>
        <a:bodyPr/>
        <a:lstStyle/>
        <a:p>
          <a:pPr algn="ctr"/>
          <a:endParaRPr lang="en-US"/>
        </a:p>
      </dgm:t>
    </dgm:pt>
    <dgm:pt modelId="{FE53A4AE-758D-4B2D-857E-4CF77867504B}" type="pres">
      <dgm:prSet presAssocID="{2B7E7AA3-4213-4DB9-BDD2-711AC3E20151}" presName="Name0" presStyleCnt="0">
        <dgm:presLayoutVars>
          <dgm:dir/>
          <dgm:resizeHandles val="exact"/>
        </dgm:presLayoutVars>
      </dgm:prSet>
      <dgm:spPr/>
    </dgm:pt>
    <dgm:pt modelId="{7D245D36-E1E6-4BE9-923B-B935E05B94AB}" type="pres">
      <dgm:prSet presAssocID="{2B7E7AA3-4213-4DB9-BDD2-711AC3E20151}" presName="fgShape" presStyleLbl="fgShp" presStyleIdx="0" presStyleCnt="1"/>
      <dgm:spPr>
        <a:prstGeom prst="rightArrow">
          <a:avLst/>
        </a:prstGeom>
      </dgm:spPr>
    </dgm:pt>
    <dgm:pt modelId="{8E2AA3D3-117E-475B-942E-40A06C26BE9F}" type="pres">
      <dgm:prSet presAssocID="{2B7E7AA3-4213-4DB9-BDD2-711AC3E20151}" presName="linComp" presStyleCnt="0"/>
      <dgm:spPr/>
    </dgm:pt>
    <dgm:pt modelId="{4BB4EBDC-02E6-4F7B-8C92-D640F5302DEF}" type="pres">
      <dgm:prSet presAssocID="{FBE1B09E-E356-48E2-940C-47AE97E9D642}" presName="compNode" presStyleCnt="0"/>
      <dgm:spPr/>
    </dgm:pt>
    <dgm:pt modelId="{256375E3-6112-43BB-B979-D78B7243B389}" type="pres">
      <dgm:prSet presAssocID="{FBE1B09E-E356-48E2-940C-47AE97E9D642}" presName="bkgdShape" presStyleLbl="node1" presStyleIdx="0" presStyleCnt="4"/>
      <dgm:spPr/>
      <dgm:t>
        <a:bodyPr/>
        <a:lstStyle/>
        <a:p>
          <a:endParaRPr lang="en-US"/>
        </a:p>
      </dgm:t>
    </dgm:pt>
    <dgm:pt modelId="{DBB427C6-6103-4CCE-8DB1-99992CFF66E4}" type="pres">
      <dgm:prSet presAssocID="{FBE1B09E-E356-48E2-940C-47AE97E9D642}" presName="nodeTx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8AA5CE-0022-4344-9D01-9D0B3DD3CC49}" type="pres">
      <dgm:prSet presAssocID="{FBE1B09E-E356-48E2-940C-47AE97E9D642}" presName="invisiNode" presStyleLbl="node1" presStyleIdx="0" presStyleCnt="4"/>
      <dgm:spPr/>
    </dgm:pt>
    <dgm:pt modelId="{D39D6A24-8BA2-4F63-B9A7-89A28B310002}" type="pres">
      <dgm:prSet presAssocID="{FBE1B09E-E356-48E2-940C-47AE97E9D642}" presName="imagNode" presStyleLbl="fgImgPlace1" presStyleIdx="0" presStyleCnt="4" custScaleX="126872" custScaleY="12687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en-US"/>
        </a:p>
      </dgm:t>
    </dgm:pt>
    <dgm:pt modelId="{C5FD062A-7DBF-4206-8E39-5873A98AD082}" type="pres">
      <dgm:prSet presAssocID="{FC7F891E-41E5-4265-BEB8-B940DE3628F0}" presName="sibTrans" presStyleLbl="sibTrans2D1" presStyleIdx="0" presStyleCnt="0"/>
      <dgm:spPr/>
      <dgm:t>
        <a:bodyPr/>
        <a:lstStyle/>
        <a:p>
          <a:endParaRPr lang="en-US"/>
        </a:p>
      </dgm:t>
    </dgm:pt>
    <dgm:pt modelId="{6C07FFFB-26EE-49C4-AC43-731B31688715}" type="pres">
      <dgm:prSet presAssocID="{D1E00545-2D2B-4B7D-A912-650FBA9BB3AE}" presName="compNode" presStyleCnt="0"/>
      <dgm:spPr/>
    </dgm:pt>
    <dgm:pt modelId="{4CEF6336-6F05-4760-A773-153EC7A20036}" type="pres">
      <dgm:prSet presAssocID="{D1E00545-2D2B-4B7D-A912-650FBA9BB3AE}" presName="bkgdShape" presStyleLbl="node1" presStyleIdx="1" presStyleCnt="4"/>
      <dgm:spPr/>
      <dgm:t>
        <a:bodyPr/>
        <a:lstStyle/>
        <a:p>
          <a:endParaRPr lang="en-US"/>
        </a:p>
      </dgm:t>
    </dgm:pt>
    <dgm:pt modelId="{AD807AF1-8334-40CB-8299-31BCB48A53B2}" type="pres">
      <dgm:prSet presAssocID="{D1E00545-2D2B-4B7D-A912-650FBA9BB3AE}" presName="nodeTx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56E765-32FA-4E96-B509-DD0EE14E3B8B}" type="pres">
      <dgm:prSet presAssocID="{D1E00545-2D2B-4B7D-A912-650FBA9BB3AE}" presName="invisiNode" presStyleLbl="node1" presStyleIdx="1" presStyleCnt="4"/>
      <dgm:spPr/>
    </dgm:pt>
    <dgm:pt modelId="{B36B9B67-EF30-46CC-AF0B-6BE12F295893}" type="pres">
      <dgm:prSet presAssocID="{D1E00545-2D2B-4B7D-A912-650FBA9BB3AE}" presName="imagNode" presStyleLbl="fgImgPlace1" presStyleIdx="1" presStyleCnt="4" custScaleX="126802" custScaleY="126802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en-US"/>
        </a:p>
      </dgm:t>
    </dgm:pt>
    <dgm:pt modelId="{C87AA177-42FA-40E1-A7F7-A47D67B7144B}" type="pres">
      <dgm:prSet presAssocID="{FDF16322-35E1-4244-AE09-8FC0D9F00749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6F1A631-C46E-47D0-A923-39B1D8F5A414}" type="pres">
      <dgm:prSet presAssocID="{E556BC18-3BB2-430E-856F-DE2147A85F09}" presName="compNode" presStyleCnt="0"/>
      <dgm:spPr/>
    </dgm:pt>
    <dgm:pt modelId="{42E7841B-0561-4203-BFB1-1B91EA137697}" type="pres">
      <dgm:prSet presAssocID="{E556BC18-3BB2-430E-856F-DE2147A85F09}" presName="bkgdShape" presStyleLbl="node1" presStyleIdx="2" presStyleCnt="4"/>
      <dgm:spPr/>
      <dgm:t>
        <a:bodyPr/>
        <a:lstStyle/>
        <a:p>
          <a:endParaRPr lang="en-US"/>
        </a:p>
      </dgm:t>
    </dgm:pt>
    <dgm:pt modelId="{0A92C79D-DB38-4EB5-B563-B909C93A895D}" type="pres">
      <dgm:prSet presAssocID="{E556BC18-3BB2-430E-856F-DE2147A85F09}" presName="nodeTx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C7B9C9-32FD-4221-AA8C-D31C5613FF53}" type="pres">
      <dgm:prSet presAssocID="{E556BC18-3BB2-430E-856F-DE2147A85F09}" presName="invisiNode" presStyleLbl="node1" presStyleIdx="2" presStyleCnt="4"/>
      <dgm:spPr/>
    </dgm:pt>
    <dgm:pt modelId="{BFA8987C-4816-44D0-BF36-F1625D930739}" type="pres">
      <dgm:prSet presAssocID="{E556BC18-3BB2-430E-856F-DE2147A85F09}" presName="imagNode" presStyleLbl="fgImgPlace1" presStyleIdx="2" presStyleCnt="4" custScaleX="126802" custScaleY="126802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  <dgm:t>
        <a:bodyPr/>
        <a:lstStyle/>
        <a:p>
          <a:endParaRPr lang="en-US"/>
        </a:p>
      </dgm:t>
    </dgm:pt>
    <dgm:pt modelId="{1E3A10F3-206E-4E75-8C63-2376A8543D18}" type="pres">
      <dgm:prSet presAssocID="{9767DA1B-332B-48D4-BB4A-5C4DCFBD04C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DA634B3-96F9-4FFA-B3B7-2D25CB4ADC95}" type="pres">
      <dgm:prSet presAssocID="{7DFCEA5F-50D0-4938-8225-75F986302959}" presName="compNode" presStyleCnt="0"/>
      <dgm:spPr/>
    </dgm:pt>
    <dgm:pt modelId="{C9293726-6D3D-434C-82F7-0C6A70AD0DA2}" type="pres">
      <dgm:prSet presAssocID="{7DFCEA5F-50D0-4938-8225-75F986302959}" presName="bkgdShape" presStyleLbl="node1" presStyleIdx="3" presStyleCnt="4"/>
      <dgm:spPr/>
      <dgm:t>
        <a:bodyPr/>
        <a:lstStyle/>
        <a:p>
          <a:endParaRPr lang="en-US"/>
        </a:p>
      </dgm:t>
    </dgm:pt>
    <dgm:pt modelId="{700160EC-C084-41A9-89CB-8322205C394A}" type="pres">
      <dgm:prSet presAssocID="{7DFCEA5F-50D0-4938-8225-75F986302959}" presName="nodeTx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49F2CB-C33F-4E7C-A04B-D49013D315DC}" type="pres">
      <dgm:prSet presAssocID="{7DFCEA5F-50D0-4938-8225-75F986302959}" presName="invisiNode" presStyleLbl="node1" presStyleIdx="3" presStyleCnt="4"/>
      <dgm:spPr/>
    </dgm:pt>
    <dgm:pt modelId="{67D6F14E-11C1-4F5E-983F-AB52403FD856}" type="pres">
      <dgm:prSet presAssocID="{7DFCEA5F-50D0-4938-8225-75F986302959}" presName="imagNode" presStyleLbl="fgImgPlace1" presStyleIdx="3" presStyleCnt="4" custScaleX="126802" custScaleY="126802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0EFBBF6A-E286-45EE-BD00-74D8EEEB4954}" type="presOf" srcId="{E556BC18-3BB2-430E-856F-DE2147A85F09}" destId="{42E7841B-0561-4203-BFB1-1B91EA137697}" srcOrd="0" destOrd="0" presId="urn:microsoft.com/office/officeart/2005/8/layout/hList7"/>
    <dgm:cxn modelId="{BDEAF643-7276-4C3E-B56C-4AA8510DF336}" type="presOf" srcId="{D1E00545-2D2B-4B7D-A912-650FBA9BB3AE}" destId="{4CEF6336-6F05-4760-A773-153EC7A20036}" srcOrd="0" destOrd="0" presId="urn:microsoft.com/office/officeart/2005/8/layout/hList7"/>
    <dgm:cxn modelId="{C11346B6-3444-41D5-8C6B-AF4CE37EC682}" srcId="{2B7E7AA3-4213-4DB9-BDD2-711AC3E20151}" destId="{E556BC18-3BB2-430E-856F-DE2147A85F09}" srcOrd="2" destOrd="0" parTransId="{CC4890E7-19CA-4E13-B402-678F237581D2}" sibTransId="{9767DA1B-332B-48D4-BB4A-5C4DCFBD04C5}"/>
    <dgm:cxn modelId="{3F476D44-5920-4BB7-9315-21F7B82F2AEB}" type="presOf" srcId="{9767DA1B-332B-48D4-BB4A-5C4DCFBD04C5}" destId="{1E3A10F3-206E-4E75-8C63-2376A8543D18}" srcOrd="0" destOrd="0" presId="urn:microsoft.com/office/officeart/2005/8/layout/hList7"/>
    <dgm:cxn modelId="{840C7F0E-0A72-442E-AAD4-2B9516EDB14A}" type="presOf" srcId="{7DFCEA5F-50D0-4938-8225-75F986302959}" destId="{C9293726-6D3D-434C-82F7-0C6A70AD0DA2}" srcOrd="0" destOrd="0" presId="urn:microsoft.com/office/officeart/2005/8/layout/hList7"/>
    <dgm:cxn modelId="{66D53E32-D404-47A0-9759-CA0DED49853E}" type="presOf" srcId="{FBE1B09E-E356-48E2-940C-47AE97E9D642}" destId="{256375E3-6112-43BB-B979-D78B7243B389}" srcOrd="0" destOrd="0" presId="urn:microsoft.com/office/officeart/2005/8/layout/hList7"/>
    <dgm:cxn modelId="{F2B1787C-9D44-4D04-AD12-FFF0F212BE6E}" srcId="{2B7E7AA3-4213-4DB9-BDD2-711AC3E20151}" destId="{D1E00545-2D2B-4B7D-A912-650FBA9BB3AE}" srcOrd="1" destOrd="0" parTransId="{09CDD0A5-6208-4900-A335-140F48F1FA9D}" sibTransId="{FDF16322-35E1-4244-AE09-8FC0D9F00749}"/>
    <dgm:cxn modelId="{D8AC8827-B5D4-4934-8718-D3CF6DE9CE5D}" srcId="{2B7E7AA3-4213-4DB9-BDD2-711AC3E20151}" destId="{7DFCEA5F-50D0-4938-8225-75F986302959}" srcOrd="3" destOrd="0" parTransId="{CA0C4C8B-D705-467D-A245-95A0CCBB2795}" sibTransId="{77F9DABD-9C7E-4130-88DC-7C4596178614}"/>
    <dgm:cxn modelId="{3EB2044C-01DD-4AD3-8390-24FF29216CAE}" type="presOf" srcId="{FBE1B09E-E356-48E2-940C-47AE97E9D642}" destId="{DBB427C6-6103-4CCE-8DB1-99992CFF66E4}" srcOrd="1" destOrd="0" presId="urn:microsoft.com/office/officeart/2005/8/layout/hList7"/>
    <dgm:cxn modelId="{C5E2401F-307D-4D8C-AE8F-9C151646D94C}" type="presOf" srcId="{D1E00545-2D2B-4B7D-A912-650FBA9BB3AE}" destId="{AD807AF1-8334-40CB-8299-31BCB48A53B2}" srcOrd="1" destOrd="0" presId="urn:microsoft.com/office/officeart/2005/8/layout/hList7"/>
    <dgm:cxn modelId="{19230045-30D1-4577-A688-B0D61362C18A}" srcId="{2B7E7AA3-4213-4DB9-BDD2-711AC3E20151}" destId="{FBE1B09E-E356-48E2-940C-47AE97E9D642}" srcOrd="0" destOrd="0" parTransId="{EFF92CDD-E302-4999-9FF4-04DD57581CE3}" sibTransId="{FC7F891E-41E5-4265-BEB8-B940DE3628F0}"/>
    <dgm:cxn modelId="{DFEC0CF7-0C71-4698-AB8F-F60BE18F7132}" type="presOf" srcId="{E556BC18-3BB2-430E-856F-DE2147A85F09}" destId="{0A92C79D-DB38-4EB5-B563-B909C93A895D}" srcOrd="1" destOrd="0" presId="urn:microsoft.com/office/officeart/2005/8/layout/hList7"/>
    <dgm:cxn modelId="{38310EB9-F6FD-464C-AFE6-973C2A9A9A30}" type="presOf" srcId="{FC7F891E-41E5-4265-BEB8-B940DE3628F0}" destId="{C5FD062A-7DBF-4206-8E39-5873A98AD082}" srcOrd="0" destOrd="0" presId="urn:microsoft.com/office/officeart/2005/8/layout/hList7"/>
    <dgm:cxn modelId="{9B920DE8-4648-4067-A86F-5DEB6A4361B4}" type="presOf" srcId="{2B7E7AA3-4213-4DB9-BDD2-711AC3E20151}" destId="{FE53A4AE-758D-4B2D-857E-4CF77867504B}" srcOrd="0" destOrd="0" presId="urn:microsoft.com/office/officeart/2005/8/layout/hList7"/>
    <dgm:cxn modelId="{044A3876-0E08-4217-9142-31FA47FE1ACF}" type="presOf" srcId="{7DFCEA5F-50D0-4938-8225-75F986302959}" destId="{700160EC-C084-41A9-89CB-8322205C394A}" srcOrd="1" destOrd="0" presId="urn:microsoft.com/office/officeart/2005/8/layout/hList7"/>
    <dgm:cxn modelId="{4CE0EF78-548E-4FC8-9AA1-E805F41154E9}" type="presOf" srcId="{FDF16322-35E1-4244-AE09-8FC0D9F00749}" destId="{C87AA177-42FA-40E1-A7F7-A47D67B7144B}" srcOrd="0" destOrd="0" presId="urn:microsoft.com/office/officeart/2005/8/layout/hList7"/>
    <dgm:cxn modelId="{F543C4CC-60D9-4A7E-A0D7-88372F5EDAEC}" type="presParOf" srcId="{FE53A4AE-758D-4B2D-857E-4CF77867504B}" destId="{7D245D36-E1E6-4BE9-923B-B935E05B94AB}" srcOrd="0" destOrd="0" presId="urn:microsoft.com/office/officeart/2005/8/layout/hList7"/>
    <dgm:cxn modelId="{92201B4E-DA92-48DD-9713-2F2370B5D11F}" type="presParOf" srcId="{FE53A4AE-758D-4B2D-857E-4CF77867504B}" destId="{8E2AA3D3-117E-475B-942E-40A06C26BE9F}" srcOrd="1" destOrd="0" presId="urn:microsoft.com/office/officeart/2005/8/layout/hList7"/>
    <dgm:cxn modelId="{A5145872-DDD2-4830-A778-603284A53E7B}" type="presParOf" srcId="{8E2AA3D3-117E-475B-942E-40A06C26BE9F}" destId="{4BB4EBDC-02E6-4F7B-8C92-D640F5302DEF}" srcOrd="0" destOrd="0" presId="urn:microsoft.com/office/officeart/2005/8/layout/hList7"/>
    <dgm:cxn modelId="{0E87FF1B-2925-4EC8-8E20-E1D704F8D7BC}" type="presParOf" srcId="{4BB4EBDC-02E6-4F7B-8C92-D640F5302DEF}" destId="{256375E3-6112-43BB-B979-D78B7243B389}" srcOrd="0" destOrd="0" presId="urn:microsoft.com/office/officeart/2005/8/layout/hList7"/>
    <dgm:cxn modelId="{FE3F74CA-EC66-49CB-A2C6-BDC4C95066C1}" type="presParOf" srcId="{4BB4EBDC-02E6-4F7B-8C92-D640F5302DEF}" destId="{DBB427C6-6103-4CCE-8DB1-99992CFF66E4}" srcOrd="1" destOrd="0" presId="urn:microsoft.com/office/officeart/2005/8/layout/hList7"/>
    <dgm:cxn modelId="{D8F83322-0EB5-4693-A3C5-1DCE15504FC9}" type="presParOf" srcId="{4BB4EBDC-02E6-4F7B-8C92-D640F5302DEF}" destId="{8D8AA5CE-0022-4344-9D01-9D0B3DD3CC49}" srcOrd="2" destOrd="0" presId="urn:microsoft.com/office/officeart/2005/8/layout/hList7"/>
    <dgm:cxn modelId="{3A49AE19-2B0D-45A1-8AEF-5FF1FECF3E28}" type="presParOf" srcId="{4BB4EBDC-02E6-4F7B-8C92-D640F5302DEF}" destId="{D39D6A24-8BA2-4F63-B9A7-89A28B310002}" srcOrd="3" destOrd="0" presId="urn:microsoft.com/office/officeart/2005/8/layout/hList7"/>
    <dgm:cxn modelId="{F0323ADF-0DB7-4CEC-8AB6-8755502CB2A5}" type="presParOf" srcId="{8E2AA3D3-117E-475B-942E-40A06C26BE9F}" destId="{C5FD062A-7DBF-4206-8E39-5873A98AD082}" srcOrd="1" destOrd="0" presId="urn:microsoft.com/office/officeart/2005/8/layout/hList7"/>
    <dgm:cxn modelId="{1269C3DD-A282-4BB3-89E6-44F2CCA7AAF4}" type="presParOf" srcId="{8E2AA3D3-117E-475B-942E-40A06C26BE9F}" destId="{6C07FFFB-26EE-49C4-AC43-731B31688715}" srcOrd="2" destOrd="0" presId="urn:microsoft.com/office/officeart/2005/8/layout/hList7"/>
    <dgm:cxn modelId="{10D4E73A-4770-4E22-BBFC-ED07DAD5E810}" type="presParOf" srcId="{6C07FFFB-26EE-49C4-AC43-731B31688715}" destId="{4CEF6336-6F05-4760-A773-153EC7A20036}" srcOrd="0" destOrd="0" presId="urn:microsoft.com/office/officeart/2005/8/layout/hList7"/>
    <dgm:cxn modelId="{4BAE5581-7EC8-4EFA-8BAF-4A11B9F46C59}" type="presParOf" srcId="{6C07FFFB-26EE-49C4-AC43-731B31688715}" destId="{AD807AF1-8334-40CB-8299-31BCB48A53B2}" srcOrd="1" destOrd="0" presId="urn:microsoft.com/office/officeart/2005/8/layout/hList7"/>
    <dgm:cxn modelId="{164DE681-F05D-460E-8185-A157E287E3FC}" type="presParOf" srcId="{6C07FFFB-26EE-49C4-AC43-731B31688715}" destId="{1E56E765-32FA-4E96-B509-DD0EE14E3B8B}" srcOrd="2" destOrd="0" presId="urn:microsoft.com/office/officeart/2005/8/layout/hList7"/>
    <dgm:cxn modelId="{BA2E4AC9-DB7C-4FE2-8102-9F253B5CE8E5}" type="presParOf" srcId="{6C07FFFB-26EE-49C4-AC43-731B31688715}" destId="{B36B9B67-EF30-46CC-AF0B-6BE12F295893}" srcOrd="3" destOrd="0" presId="urn:microsoft.com/office/officeart/2005/8/layout/hList7"/>
    <dgm:cxn modelId="{C2FE6BB8-9B1C-4F04-8F8B-88CA5CFD9E6A}" type="presParOf" srcId="{8E2AA3D3-117E-475B-942E-40A06C26BE9F}" destId="{C87AA177-42FA-40E1-A7F7-A47D67B7144B}" srcOrd="3" destOrd="0" presId="urn:microsoft.com/office/officeart/2005/8/layout/hList7"/>
    <dgm:cxn modelId="{3D6E353D-83E2-4C55-9A57-20BF77651CCB}" type="presParOf" srcId="{8E2AA3D3-117E-475B-942E-40A06C26BE9F}" destId="{46F1A631-C46E-47D0-A923-39B1D8F5A414}" srcOrd="4" destOrd="0" presId="urn:microsoft.com/office/officeart/2005/8/layout/hList7"/>
    <dgm:cxn modelId="{5ED08858-BDE5-4115-8D12-475A648179FC}" type="presParOf" srcId="{46F1A631-C46E-47D0-A923-39B1D8F5A414}" destId="{42E7841B-0561-4203-BFB1-1B91EA137697}" srcOrd="0" destOrd="0" presId="urn:microsoft.com/office/officeart/2005/8/layout/hList7"/>
    <dgm:cxn modelId="{0B418034-2F6C-4396-8BA1-6735535C3E9C}" type="presParOf" srcId="{46F1A631-C46E-47D0-A923-39B1D8F5A414}" destId="{0A92C79D-DB38-4EB5-B563-B909C93A895D}" srcOrd="1" destOrd="0" presId="urn:microsoft.com/office/officeart/2005/8/layout/hList7"/>
    <dgm:cxn modelId="{9417A58D-9A5D-47D9-980C-2899C991EA30}" type="presParOf" srcId="{46F1A631-C46E-47D0-A923-39B1D8F5A414}" destId="{01C7B9C9-32FD-4221-AA8C-D31C5613FF53}" srcOrd="2" destOrd="0" presId="urn:microsoft.com/office/officeart/2005/8/layout/hList7"/>
    <dgm:cxn modelId="{D49693F8-B206-480A-9BD0-533F3C0FE403}" type="presParOf" srcId="{46F1A631-C46E-47D0-A923-39B1D8F5A414}" destId="{BFA8987C-4816-44D0-BF36-F1625D930739}" srcOrd="3" destOrd="0" presId="urn:microsoft.com/office/officeart/2005/8/layout/hList7"/>
    <dgm:cxn modelId="{8D2C4502-601D-4B84-96D3-220BCB9EFB5B}" type="presParOf" srcId="{8E2AA3D3-117E-475B-942E-40A06C26BE9F}" destId="{1E3A10F3-206E-4E75-8C63-2376A8543D18}" srcOrd="5" destOrd="0" presId="urn:microsoft.com/office/officeart/2005/8/layout/hList7"/>
    <dgm:cxn modelId="{F60556D5-F0C9-42C4-BC0C-E9DEC4BD68DF}" type="presParOf" srcId="{8E2AA3D3-117E-475B-942E-40A06C26BE9F}" destId="{DDA634B3-96F9-4FFA-B3B7-2D25CB4ADC95}" srcOrd="6" destOrd="0" presId="urn:microsoft.com/office/officeart/2005/8/layout/hList7"/>
    <dgm:cxn modelId="{310249A2-EC3C-4C9B-ABF9-740487229425}" type="presParOf" srcId="{DDA634B3-96F9-4FFA-B3B7-2D25CB4ADC95}" destId="{C9293726-6D3D-434C-82F7-0C6A70AD0DA2}" srcOrd="0" destOrd="0" presId="urn:microsoft.com/office/officeart/2005/8/layout/hList7"/>
    <dgm:cxn modelId="{905B9C0E-2A8F-4786-9EAD-B8EDADE31E3A}" type="presParOf" srcId="{DDA634B3-96F9-4FFA-B3B7-2D25CB4ADC95}" destId="{700160EC-C084-41A9-89CB-8322205C394A}" srcOrd="1" destOrd="0" presId="urn:microsoft.com/office/officeart/2005/8/layout/hList7"/>
    <dgm:cxn modelId="{9452B25F-B7B2-403D-ADFD-CA334BA17E09}" type="presParOf" srcId="{DDA634B3-96F9-4FFA-B3B7-2D25CB4ADC95}" destId="{7B49F2CB-C33F-4E7C-A04B-D49013D315DC}" srcOrd="2" destOrd="0" presId="urn:microsoft.com/office/officeart/2005/8/layout/hList7"/>
    <dgm:cxn modelId="{747F2319-B0A6-4AB1-A56B-D3E2A9764FD3}" type="presParOf" srcId="{DDA634B3-96F9-4FFA-B3B7-2D25CB4ADC95}" destId="{67D6F14E-11C1-4F5E-983F-AB52403FD856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D77E97-B0E2-41E2-A4A7-6AD7EBB886E0}">
      <dsp:nvSpPr>
        <dsp:cNvPr id="0" name=""/>
        <dsp:cNvSpPr/>
      </dsp:nvSpPr>
      <dsp:spPr>
        <a:xfrm>
          <a:off x="1166998" y="195192"/>
          <a:ext cx="1552202" cy="1552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Consistency</a:t>
          </a:r>
          <a:endParaRPr lang="en-US" sz="1600" b="1" kern="1200" dirty="0"/>
        </a:p>
      </dsp:txBody>
      <dsp:txXfrm>
        <a:off x="1394313" y="422507"/>
        <a:ext cx="1097572" cy="1097572"/>
      </dsp:txXfrm>
    </dsp:sp>
    <dsp:sp modelId="{66049C16-16E7-4DCA-A6EC-9CB59C99CA21}">
      <dsp:nvSpPr>
        <dsp:cNvPr id="0" name=""/>
        <dsp:cNvSpPr/>
      </dsp:nvSpPr>
      <dsp:spPr>
        <a:xfrm rot="3600000">
          <a:off x="2313599" y="1709132"/>
          <a:ext cx="413439" cy="5238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2344607" y="1760199"/>
        <a:ext cx="289407" cy="314320"/>
      </dsp:txXfrm>
    </dsp:sp>
    <dsp:sp modelId="{03D48BD7-12C0-41BF-97E3-4C4DA3A701F0}">
      <dsp:nvSpPr>
        <dsp:cNvPr id="0" name=""/>
        <dsp:cNvSpPr/>
      </dsp:nvSpPr>
      <dsp:spPr>
        <a:xfrm>
          <a:off x="2333137" y="2215004"/>
          <a:ext cx="1552202" cy="1552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Detail</a:t>
          </a:r>
          <a:endParaRPr lang="en-US" sz="1600" b="1" kern="1200" dirty="0"/>
        </a:p>
      </dsp:txBody>
      <dsp:txXfrm>
        <a:off x="2560452" y="2442319"/>
        <a:ext cx="1097572" cy="1097572"/>
      </dsp:txXfrm>
    </dsp:sp>
    <dsp:sp modelId="{F61FB38B-D0A4-4F9E-A5A2-87AC702D3642}">
      <dsp:nvSpPr>
        <dsp:cNvPr id="0" name=""/>
        <dsp:cNvSpPr/>
      </dsp:nvSpPr>
      <dsp:spPr>
        <a:xfrm rot="10800000">
          <a:off x="1748081" y="2729171"/>
          <a:ext cx="413439" cy="5238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 rot="10800000">
        <a:off x="1872113" y="2833945"/>
        <a:ext cx="289407" cy="314320"/>
      </dsp:txXfrm>
    </dsp:sp>
    <dsp:sp modelId="{F629E3F6-A73E-4547-8EB9-98AB18D067A0}">
      <dsp:nvSpPr>
        <dsp:cNvPr id="0" name=""/>
        <dsp:cNvSpPr/>
      </dsp:nvSpPr>
      <dsp:spPr>
        <a:xfrm>
          <a:off x="859" y="2215004"/>
          <a:ext cx="1552202" cy="15522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Redundancy</a:t>
          </a:r>
          <a:endParaRPr lang="en-US" sz="1600" b="1" kern="1200" dirty="0"/>
        </a:p>
      </dsp:txBody>
      <dsp:txXfrm>
        <a:off x="228174" y="2442319"/>
        <a:ext cx="1097572" cy="1097572"/>
      </dsp:txXfrm>
    </dsp:sp>
    <dsp:sp modelId="{C2AB1268-D669-4A62-9655-3FD439FE2032}">
      <dsp:nvSpPr>
        <dsp:cNvPr id="0" name=""/>
        <dsp:cNvSpPr/>
      </dsp:nvSpPr>
      <dsp:spPr>
        <a:xfrm rot="18000000">
          <a:off x="1147460" y="1729399"/>
          <a:ext cx="413439" cy="5238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1178468" y="1887880"/>
        <a:ext cx="289407" cy="3143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6375E3-6112-43BB-B979-D78B7243B389}">
      <dsp:nvSpPr>
        <dsp:cNvPr id="0" name=""/>
        <dsp:cNvSpPr/>
      </dsp:nvSpPr>
      <dsp:spPr>
        <a:xfrm>
          <a:off x="1918" y="0"/>
          <a:ext cx="2011188" cy="45259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Field/Lab</a:t>
          </a:r>
          <a:endParaRPr lang="en-US" sz="2100" kern="1200" dirty="0"/>
        </a:p>
      </dsp:txBody>
      <dsp:txXfrm>
        <a:off x="1918" y="1810385"/>
        <a:ext cx="2011188" cy="1810385"/>
      </dsp:txXfrm>
    </dsp:sp>
    <dsp:sp modelId="{D39D6A24-8BA2-4F63-B9A7-89A28B310002}">
      <dsp:nvSpPr>
        <dsp:cNvPr id="0" name=""/>
        <dsp:cNvSpPr/>
      </dsp:nvSpPr>
      <dsp:spPr>
        <a:xfrm>
          <a:off x="51440" y="69057"/>
          <a:ext cx="1912145" cy="1912145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EF6336-6F05-4760-A773-153EC7A20036}">
      <dsp:nvSpPr>
        <dsp:cNvPr id="0" name=""/>
        <dsp:cNvSpPr/>
      </dsp:nvSpPr>
      <dsp:spPr>
        <a:xfrm>
          <a:off x="2073443" y="0"/>
          <a:ext cx="2011188" cy="45259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Data Entry</a:t>
          </a:r>
          <a:endParaRPr lang="en-US" sz="2100" kern="1200" dirty="0"/>
        </a:p>
      </dsp:txBody>
      <dsp:txXfrm>
        <a:off x="2073443" y="1810385"/>
        <a:ext cx="2011188" cy="1810385"/>
      </dsp:txXfrm>
    </dsp:sp>
    <dsp:sp modelId="{B36B9B67-EF30-46CC-AF0B-6BE12F295893}">
      <dsp:nvSpPr>
        <dsp:cNvPr id="0" name=""/>
        <dsp:cNvSpPr/>
      </dsp:nvSpPr>
      <dsp:spPr>
        <a:xfrm>
          <a:off x="2123492" y="69585"/>
          <a:ext cx="1911090" cy="1911090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E7841B-0561-4203-BFB1-1B91EA137697}">
      <dsp:nvSpPr>
        <dsp:cNvPr id="0" name=""/>
        <dsp:cNvSpPr/>
      </dsp:nvSpPr>
      <dsp:spPr>
        <a:xfrm>
          <a:off x="4144967" y="0"/>
          <a:ext cx="2011188" cy="45259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Active/Analysis</a:t>
          </a:r>
          <a:endParaRPr lang="en-US" sz="2100" kern="1200" dirty="0"/>
        </a:p>
      </dsp:txBody>
      <dsp:txXfrm>
        <a:off x="4144967" y="1810385"/>
        <a:ext cx="2011188" cy="1810385"/>
      </dsp:txXfrm>
    </dsp:sp>
    <dsp:sp modelId="{BFA8987C-4816-44D0-BF36-F1625D930739}">
      <dsp:nvSpPr>
        <dsp:cNvPr id="0" name=""/>
        <dsp:cNvSpPr/>
      </dsp:nvSpPr>
      <dsp:spPr>
        <a:xfrm>
          <a:off x="4195016" y="69585"/>
          <a:ext cx="1911090" cy="1911090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293726-6D3D-434C-82F7-0C6A70AD0DA2}">
      <dsp:nvSpPr>
        <dsp:cNvPr id="0" name=""/>
        <dsp:cNvSpPr/>
      </dsp:nvSpPr>
      <dsp:spPr>
        <a:xfrm>
          <a:off x="6216492" y="0"/>
          <a:ext cx="2011188" cy="45259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Archive</a:t>
          </a:r>
          <a:endParaRPr lang="en-US" sz="2100" kern="1200" dirty="0"/>
        </a:p>
      </dsp:txBody>
      <dsp:txXfrm>
        <a:off x="6216492" y="1810385"/>
        <a:ext cx="2011188" cy="1810385"/>
      </dsp:txXfrm>
    </dsp:sp>
    <dsp:sp modelId="{67D6F14E-11C1-4F5E-983F-AB52403FD856}">
      <dsp:nvSpPr>
        <dsp:cNvPr id="0" name=""/>
        <dsp:cNvSpPr/>
      </dsp:nvSpPr>
      <dsp:spPr>
        <a:xfrm>
          <a:off x="6266541" y="69585"/>
          <a:ext cx="1911090" cy="1911090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245D36-E1E6-4BE9-923B-B935E05B94AB}">
      <dsp:nvSpPr>
        <dsp:cNvPr id="0" name=""/>
        <dsp:cNvSpPr/>
      </dsp:nvSpPr>
      <dsp:spPr>
        <a:xfrm>
          <a:off x="345537" y="3809998"/>
          <a:ext cx="7571232" cy="678894"/>
        </a:xfrm>
        <a:prstGeom prst="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6375E3-6112-43BB-B979-D78B7243B389}">
      <dsp:nvSpPr>
        <dsp:cNvPr id="0" name=""/>
        <dsp:cNvSpPr/>
      </dsp:nvSpPr>
      <dsp:spPr>
        <a:xfrm>
          <a:off x="1918" y="0"/>
          <a:ext cx="2011188" cy="45259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Field</a:t>
          </a:r>
          <a:endParaRPr lang="en-US" sz="2100" kern="1200" dirty="0"/>
        </a:p>
      </dsp:txBody>
      <dsp:txXfrm>
        <a:off x="1918" y="1810385"/>
        <a:ext cx="2011188" cy="1810385"/>
      </dsp:txXfrm>
    </dsp:sp>
    <dsp:sp modelId="{D39D6A24-8BA2-4F63-B9A7-89A28B310002}">
      <dsp:nvSpPr>
        <dsp:cNvPr id="0" name=""/>
        <dsp:cNvSpPr/>
      </dsp:nvSpPr>
      <dsp:spPr>
        <a:xfrm>
          <a:off x="51440" y="69057"/>
          <a:ext cx="1912145" cy="1912145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EF6336-6F05-4760-A773-153EC7A20036}">
      <dsp:nvSpPr>
        <dsp:cNvPr id="0" name=""/>
        <dsp:cNvSpPr/>
      </dsp:nvSpPr>
      <dsp:spPr>
        <a:xfrm>
          <a:off x="2073443" y="0"/>
          <a:ext cx="2011188" cy="45259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Lab</a:t>
          </a:r>
          <a:endParaRPr lang="en-US" sz="2100" kern="1200" dirty="0"/>
        </a:p>
      </dsp:txBody>
      <dsp:txXfrm>
        <a:off x="2073443" y="1810385"/>
        <a:ext cx="2011188" cy="1810385"/>
      </dsp:txXfrm>
    </dsp:sp>
    <dsp:sp modelId="{B36B9B67-EF30-46CC-AF0B-6BE12F295893}">
      <dsp:nvSpPr>
        <dsp:cNvPr id="0" name=""/>
        <dsp:cNvSpPr/>
      </dsp:nvSpPr>
      <dsp:spPr>
        <a:xfrm>
          <a:off x="2123492" y="69585"/>
          <a:ext cx="1911090" cy="1911090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E7841B-0561-4203-BFB1-1B91EA137697}">
      <dsp:nvSpPr>
        <dsp:cNvPr id="0" name=""/>
        <dsp:cNvSpPr/>
      </dsp:nvSpPr>
      <dsp:spPr>
        <a:xfrm>
          <a:off x="4144967" y="0"/>
          <a:ext cx="2011188" cy="45259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Active/Analysis</a:t>
          </a:r>
          <a:endParaRPr lang="en-US" sz="2100" kern="1200" dirty="0"/>
        </a:p>
      </dsp:txBody>
      <dsp:txXfrm>
        <a:off x="4144967" y="1810385"/>
        <a:ext cx="2011188" cy="1810385"/>
      </dsp:txXfrm>
    </dsp:sp>
    <dsp:sp modelId="{BFA8987C-4816-44D0-BF36-F1625D930739}">
      <dsp:nvSpPr>
        <dsp:cNvPr id="0" name=""/>
        <dsp:cNvSpPr/>
      </dsp:nvSpPr>
      <dsp:spPr>
        <a:xfrm>
          <a:off x="4195016" y="69585"/>
          <a:ext cx="1911090" cy="1911090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293726-6D3D-434C-82F7-0C6A70AD0DA2}">
      <dsp:nvSpPr>
        <dsp:cNvPr id="0" name=""/>
        <dsp:cNvSpPr/>
      </dsp:nvSpPr>
      <dsp:spPr>
        <a:xfrm>
          <a:off x="6216492" y="0"/>
          <a:ext cx="2011188" cy="45259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Archive</a:t>
          </a:r>
          <a:endParaRPr lang="en-US" sz="2100" kern="1200" dirty="0"/>
        </a:p>
      </dsp:txBody>
      <dsp:txXfrm>
        <a:off x="6216492" y="1810385"/>
        <a:ext cx="2011188" cy="1810385"/>
      </dsp:txXfrm>
    </dsp:sp>
    <dsp:sp modelId="{67D6F14E-11C1-4F5E-983F-AB52403FD856}">
      <dsp:nvSpPr>
        <dsp:cNvPr id="0" name=""/>
        <dsp:cNvSpPr/>
      </dsp:nvSpPr>
      <dsp:spPr>
        <a:xfrm>
          <a:off x="6266541" y="69585"/>
          <a:ext cx="1911090" cy="1911090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245D36-E1E6-4BE9-923B-B935E05B94AB}">
      <dsp:nvSpPr>
        <dsp:cNvPr id="0" name=""/>
        <dsp:cNvSpPr/>
      </dsp:nvSpPr>
      <dsp:spPr>
        <a:xfrm>
          <a:off x="329183" y="3620770"/>
          <a:ext cx="7571232" cy="678894"/>
        </a:xfrm>
        <a:prstGeom prst="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FA3F3E8-04B2-4F7E-BDDE-6984D5F0D444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EC3E7728-B48C-47AF-877B-79E5094FB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84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Computing Resources have come a long ways.</a:t>
            </a:r>
          </a:p>
          <a:p>
            <a:endParaRPr lang="en-US" dirty="0" smtClean="0"/>
          </a:p>
          <a:p>
            <a:r>
              <a:rPr lang="en-US" dirty="0" smtClean="0"/>
              <a:t>GUI’s change</a:t>
            </a:r>
            <a:r>
              <a:rPr lang="en-US" baseline="0" dirty="0" smtClean="0"/>
              <a:t>, but underlying data is universal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E7728-B48C-47AF-877B-79E5094FBC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017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Detect entry errors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Validation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Backup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Speed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E7728-B48C-47AF-877B-79E5094FBCB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48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Detect entry errors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Validation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Backup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Speed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E7728-B48C-47AF-877B-79E5094FBCB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48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E7728-B48C-47AF-877B-79E5094FBCB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48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Detect entry errors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Validation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Backup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Speed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E7728-B48C-47AF-877B-79E5094FBCB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485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E7728-B48C-47AF-877B-79E5094FBCB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3245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E7728-B48C-47AF-877B-79E5094FBCB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816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Sharing</a:t>
            </a:r>
          </a:p>
          <a:p>
            <a:r>
              <a:rPr lang="en-US" dirty="0" smtClean="0"/>
              <a:t>Technical How To</a:t>
            </a:r>
          </a:p>
          <a:p>
            <a:r>
              <a:rPr lang="en-US" dirty="0" smtClean="0"/>
              <a:t>Ethical/Legal</a:t>
            </a:r>
            <a:r>
              <a:rPr lang="en-US" baseline="0" dirty="0" smtClean="0"/>
              <a:t>  </a:t>
            </a:r>
          </a:p>
          <a:p>
            <a:r>
              <a:rPr lang="en-US" baseline="0" dirty="0" smtClean="0"/>
              <a:t>Can I and Should I</a:t>
            </a:r>
          </a:p>
          <a:p>
            <a:r>
              <a:rPr lang="en-US" dirty="0" smtClean="0"/>
              <a:t>Data sharing agreements </a:t>
            </a:r>
          </a:p>
          <a:p>
            <a:r>
              <a:rPr lang="en-US" dirty="0" smtClean="0"/>
              <a:t>Freedom of information acts</a:t>
            </a:r>
          </a:p>
          <a:p>
            <a:r>
              <a:rPr lang="en-US" dirty="0" smtClean="0"/>
              <a:t>Intellectual</a:t>
            </a:r>
            <a:r>
              <a:rPr lang="en-US" baseline="0" dirty="0" smtClean="0"/>
              <a:t> property rights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E7728-B48C-47AF-877B-79E5094FBCB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4628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Store and Retrieve</a:t>
            </a:r>
            <a:r>
              <a:rPr lang="en-US" baseline="0" dirty="0" smtClean="0"/>
              <a:t> Data</a:t>
            </a:r>
          </a:p>
          <a:p>
            <a:r>
              <a:rPr lang="en-US" baseline="0" dirty="0" smtClean="0"/>
              <a:t>In our case tabular data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E7728-B48C-47AF-877B-79E5094FBCB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4632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Store and Retrieve</a:t>
            </a:r>
            <a:r>
              <a:rPr lang="en-US" baseline="0" dirty="0" smtClean="0"/>
              <a:t> Data</a:t>
            </a:r>
          </a:p>
          <a:p>
            <a:r>
              <a:rPr lang="en-US" baseline="0" dirty="0" smtClean="0"/>
              <a:t>In our case tabular data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E7728-B48C-47AF-877B-79E5094FBCB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4632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Cascading updates</a:t>
            </a:r>
            <a:r>
              <a:rPr lang="en-US" baseline="0" dirty="0" smtClean="0"/>
              <a:t> and deletes to handle orphans and changes</a:t>
            </a:r>
          </a:p>
          <a:p>
            <a:r>
              <a:rPr lang="en-US" baseline="0" dirty="0" smtClean="0"/>
              <a:t>Single point to change repeating values</a:t>
            </a:r>
          </a:p>
          <a:p>
            <a:r>
              <a:rPr lang="en-US" baseline="0" dirty="0" smtClean="0"/>
              <a:t>Data has a “model” that relates to what it represents</a:t>
            </a:r>
          </a:p>
          <a:p>
            <a:r>
              <a:rPr lang="en-US" baseline="0" dirty="0" smtClean="0"/>
              <a:t>Most are built around SQL language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E7728-B48C-47AF-877B-79E5094FBCB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605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E7728-B48C-47AF-877B-79E5094FBC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773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be on server or local computer</a:t>
            </a:r>
          </a:p>
          <a:p>
            <a:r>
              <a:rPr lang="en-US" dirty="0" smtClean="0"/>
              <a:t>Mainly syntax (query) based</a:t>
            </a:r>
          </a:p>
          <a:p>
            <a:r>
              <a:rPr lang="en-US" dirty="0" smtClean="0"/>
              <a:t>Views/</a:t>
            </a:r>
            <a:r>
              <a:rPr lang="en-US" dirty="0" err="1" smtClean="0"/>
              <a:t>Sprocs</a:t>
            </a:r>
            <a:r>
              <a:rPr lang="en-US" dirty="0" smtClean="0"/>
              <a:t>/Triggers</a:t>
            </a:r>
          </a:p>
          <a:p>
            <a:r>
              <a:rPr lang="en-US" dirty="0" smtClean="0"/>
              <a:t>No</a:t>
            </a:r>
            <a:r>
              <a:rPr lang="en-US" baseline="0" dirty="0" smtClean="0"/>
              <a:t> real data entry capabilities</a:t>
            </a:r>
          </a:p>
          <a:p>
            <a:r>
              <a:rPr lang="en-US" baseline="0" dirty="0" smtClean="0"/>
              <a:t>Only functional analysis capabilities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E7728-B48C-47AF-877B-79E5094FBCB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733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E7728-B48C-47AF-877B-79E5094FBCB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2802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E7728-B48C-47AF-877B-79E5094FBCB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2802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 you lose with access………views, stored procedures, triggers, multi-user issues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E7728-B48C-47AF-877B-79E5094FBCB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2802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access to show how to</a:t>
            </a:r>
            <a:r>
              <a:rPr lang="en-US" baseline="0" dirty="0" smtClean="0"/>
              <a:t> design a database</a:t>
            </a:r>
          </a:p>
          <a:p>
            <a:r>
              <a:rPr lang="en-US" baseline="0" dirty="0" smtClean="0"/>
              <a:t>Good design means</a:t>
            </a:r>
          </a:p>
          <a:p>
            <a:r>
              <a:rPr lang="en-US" baseline="0" dirty="0" smtClean="0"/>
              <a:t>	simpler queries </a:t>
            </a:r>
          </a:p>
          <a:p>
            <a:r>
              <a:rPr lang="en-US" baseline="0" dirty="0" smtClean="0"/>
              <a:t>	better performance</a:t>
            </a:r>
          </a:p>
          <a:p>
            <a:r>
              <a:rPr lang="en-US" baseline="0" dirty="0" smtClean="0"/>
              <a:t>	less data entry</a:t>
            </a:r>
          </a:p>
          <a:p>
            <a:r>
              <a:rPr lang="en-US" baseline="0" dirty="0" smtClean="0"/>
              <a:t>	easier to add data fields without breaking backwards compatibility</a:t>
            </a:r>
          </a:p>
          <a:p>
            <a:r>
              <a:rPr lang="en-US" baseline="0" dirty="0" smtClean="0"/>
              <a:t>Think of records as an “entity”…and then “sets” of entities”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E7728-B48C-47AF-877B-79E5094FBCB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4632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We’ve all made</a:t>
            </a:r>
            <a:r>
              <a:rPr lang="en-US" baseline="0" dirty="0" smtClean="0"/>
              <a:t> mistakes</a:t>
            </a:r>
          </a:p>
          <a:p>
            <a:r>
              <a:rPr lang="en-US" baseline="0" dirty="0" smtClean="0"/>
              <a:t>Share one of mine.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E7728-B48C-47AF-877B-79E5094FBCB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4700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Cascading updates</a:t>
            </a:r>
            <a:r>
              <a:rPr lang="en-US" baseline="0" dirty="0" smtClean="0"/>
              <a:t> and deletes to handle orphans and changes</a:t>
            </a:r>
          </a:p>
          <a:p>
            <a:r>
              <a:rPr lang="en-US" baseline="0" dirty="0" smtClean="0"/>
              <a:t>Single point to change repeating values</a:t>
            </a:r>
          </a:p>
          <a:p>
            <a:r>
              <a:rPr lang="en-US" baseline="0" dirty="0" smtClean="0"/>
              <a:t>Data has a “model” that relates to what it represents</a:t>
            </a:r>
          </a:p>
          <a:p>
            <a:r>
              <a:rPr lang="en-US" baseline="0" dirty="0" smtClean="0"/>
              <a:t>Most are built around SQL language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E7728-B48C-47AF-877B-79E5094FBCB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6051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access to show how to</a:t>
            </a:r>
            <a:r>
              <a:rPr lang="en-US" baseline="0" dirty="0" smtClean="0"/>
              <a:t> design a database</a:t>
            </a:r>
          </a:p>
          <a:p>
            <a:r>
              <a:rPr lang="en-US" baseline="0" dirty="0" smtClean="0"/>
              <a:t>Good design means</a:t>
            </a:r>
          </a:p>
          <a:p>
            <a:r>
              <a:rPr lang="en-US" baseline="0" dirty="0" smtClean="0"/>
              <a:t>	simpler queries </a:t>
            </a:r>
          </a:p>
          <a:p>
            <a:r>
              <a:rPr lang="en-US" baseline="0" dirty="0" smtClean="0"/>
              <a:t>	better performance</a:t>
            </a:r>
          </a:p>
          <a:p>
            <a:r>
              <a:rPr lang="en-US" baseline="0" dirty="0" smtClean="0"/>
              <a:t>	less data entry</a:t>
            </a:r>
          </a:p>
          <a:p>
            <a:r>
              <a:rPr lang="en-US" baseline="0" dirty="0" smtClean="0"/>
              <a:t>	easier to add data fields without breaking backwards compatibility</a:t>
            </a:r>
          </a:p>
          <a:p>
            <a:r>
              <a:rPr lang="en-US" baseline="0" dirty="0" smtClean="0"/>
              <a:t>Think of records as an “entity”…and then “sets” of entities”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E7728-B48C-47AF-877B-79E5094FBCB2}" type="slidenum">
              <a:rPr lang="en-US" smtClean="0">
                <a:solidFill>
                  <a:prstClr val="black"/>
                </a:solidFill>
              </a:rPr>
              <a:pPr/>
              <a:t>82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4632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We’ve all made</a:t>
            </a:r>
            <a:r>
              <a:rPr lang="en-US" baseline="0" dirty="0" smtClean="0"/>
              <a:t> mistakes</a:t>
            </a:r>
          </a:p>
          <a:p>
            <a:r>
              <a:rPr lang="en-US" baseline="0" dirty="0" smtClean="0"/>
              <a:t>Share one of mine.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E7728-B48C-47AF-877B-79E5094FBCB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470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Actually…normally more</a:t>
            </a:r>
            <a:r>
              <a:rPr lang="en-US" baseline="0" dirty="0" smtClean="0"/>
              <a:t> reminiscent of engineers than geeks.  There’s always some truth to all stereotypes, so what about the geek represents good qualities of data managers?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Retentive nature, same way-every time, accept menial repetitive tasks as the cost of business…..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gives us a nice framework for thinking about data management.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E7728-B48C-47AF-877B-79E5094FBC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463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E7728-B48C-47AF-877B-79E5094FBCB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324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E7728-B48C-47AF-877B-79E5094FBCB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324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E7728-B48C-47AF-877B-79E5094FBCB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324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Actually…normally more</a:t>
            </a:r>
            <a:r>
              <a:rPr lang="en-US" baseline="0" dirty="0" smtClean="0"/>
              <a:t> reminiscent of engineers than geeks.  There’s always some truth to all stereotypes, so what about the geek represents good qualities of data managers?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Retentive nature, same way-every time, accept menial repetitive tasks as the cost of business…..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gives us a nice framework for thinking about data management.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E7728-B48C-47AF-877B-79E5094FBCB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463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E7728-B48C-47AF-877B-79E5094FBCB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324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Layout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Units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Conversions/Codes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Waterproof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Self-</a:t>
            </a:r>
            <a:r>
              <a:rPr lang="en-US" dirty="0" err="1" smtClean="0">
                <a:solidFill>
                  <a:schemeClr val="bg1"/>
                </a:solidFill>
              </a:rPr>
              <a:t>explanitory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Visual Cues For Necessary Information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Methods to detect missing samples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E7728-B48C-47AF-877B-79E5094FBCB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48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4556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2050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970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6021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0533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2941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0022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327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7426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0187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993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934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5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0.jpeg"/><Relationship Id="rId9" Type="http://schemas.microsoft.com/office/2007/relationships/diagramDrawing" Target="../diagrams/drawing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microsoft.com/office/2007/relationships/hdphoto" Target="../media/hdphoto7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1.jp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gi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gif"/><Relationship Id="rId3" Type="http://schemas.openxmlformats.org/officeDocument/2006/relationships/image" Target="../media/image42.png"/><Relationship Id="rId7" Type="http://schemas.openxmlformats.org/officeDocument/2006/relationships/image" Target="../media/image46.jpe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jpe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5" Type="http://schemas.openxmlformats.org/officeDocument/2006/relationships/image" Target="../media/image54.png"/><Relationship Id="rId4" Type="http://schemas.microsoft.com/office/2007/relationships/hdphoto" Target="../media/hdphoto8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0.wdp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5" Type="http://schemas.openxmlformats.org/officeDocument/2006/relationships/image" Target="../media/image54.png"/><Relationship Id="rId4" Type="http://schemas.microsoft.com/office/2007/relationships/hdphoto" Target="../media/hdphoto8.wdp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3.wdp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6.png"/><Relationship Id="rId7" Type="http://schemas.microsoft.com/office/2007/relationships/hdphoto" Target="../media/hdphoto11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61.png"/><Relationship Id="rId4" Type="http://schemas.microsoft.com/office/2007/relationships/hdphoto" Target="../media/hdphoto7.wdp"/><Relationship Id="rId9" Type="http://schemas.microsoft.com/office/2007/relationships/hdphoto" Target="../media/hdphoto10.wdp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6.png"/><Relationship Id="rId7" Type="http://schemas.microsoft.com/office/2007/relationships/hdphoto" Target="../media/hdphoto11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50.png"/><Relationship Id="rId5" Type="http://schemas.openxmlformats.org/officeDocument/2006/relationships/image" Target="../media/image61.png"/><Relationship Id="rId10" Type="http://schemas.openxmlformats.org/officeDocument/2006/relationships/image" Target="../media/image48.png"/><Relationship Id="rId4" Type="http://schemas.microsoft.com/office/2007/relationships/hdphoto" Target="../media/hdphoto7.wdp"/><Relationship Id="rId9" Type="http://schemas.microsoft.com/office/2007/relationships/hdphoto" Target="../media/hdphoto10.wdp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55.png"/><Relationship Id="rId3" Type="http://schemas.microsoft.com/office/2007/relationships/hdphoto" Target="../media/hdphoto14.wdp"/><Relationship Id="rId7" Type="http://schemas.openxmlformats.org/officeDocument/2006/relationships/image" Target="../media/image45.png"/><Relationship Id="rId12" Type="http://schemas.microsoft.com/office/2007/relationships/hdphoto" Target="../media/hdphoto11.wdp"/><Relationship Id="rId2" Type="http://schemas.openxmlformats.org/officeDocument/2006/relationships/image" Target="../media/image62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jpeg"/><Relationship Id="rId11" Type="http://schemas.openxmlformats.org/officeDocument/2006/relationships/image" Target="../media/image56.png"/><Relationship Id="rId5" Type="http://schemas.openxmlformats.org/officeDocument/2006/relationships/image" Target="../media/image44.png"/><Relationship Id="rId15" Type="http://schemas.openxmlformats.org/officeDocument/2006/relationships/image" Target="../media/image48.png"/><Relationship Id="rId10" Type="http://schemas.openxmlformats.org/officeDocument/2006/relationships/image" Target="../media/image61.png"/><Relationship Id="rId4" Type="http://schemas.openxmlformats.org/officeDocument/2006/relationships/image" Target="../media/image63.png"/><Relationship Id="rId9" Type="http://schemas.microsoft.com/office/2007/relationships/hdphoto" Target="../media/hdphoto7.wdp"/><Relationship Id="rId14" Type="http://schemas.microsoft.com/office/2007/relationships/hdphoto" Target="../media/hdphoto10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9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microsoft.com/office/2007/relationships/hdphoto" Target="../media/hdphoto7.wdp"/><Relationship Id="rId4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microsoft.com/office/2007/relationships/hdphoto" Target="../media/hdphoto7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microsoft.com/office/2007/relationships/hdphoto" Target="../media/hdphoto6.wdp"/><Relationship Id="rId5" Type="http://schemas.openxmlformats.org/officeDocument/2006/relationships/image" Target="../media/image15.png"/><Relationship Id="rId10" Type="http://schemas.openxmlformats.org/officeDocument/2006/relationships/image" Target="../media/image18.png"/><Relationship Id="rId4" Type="http://schemas.microsoft.com/office/2007/relationships/hdphoto" Target="../media/hdphoto3.wdp"/><Relationship Id="rId9" Type="http://schemas.openxmlformats.org/officeDocument/2006/relationships/image" Target="../media/image17.png"/><Relationship Id="rId14" Type="http://schemas.openxmlformats.org/officeDocument/2006/relationships/image" Target="../media/image21.jp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okie_mons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0400" y="685800"/>
            <a:ext cx="5427408" cy="5257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400" y="457200"/>
            <a:ext cx="2844753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0" dirty="0" smtClean="0">
                <a:solidFill>
                  <a:srgbClr val="FFFF00"/>
                </a:solidFill>
              </a:rPr>
              <a:t>Care</a:t>
            </a:r>
          </a:p>
          <a:p>
            <a:pPr algn="r"/>
            <a:r>
              <a:rPr lang="en-US" sz="6000" dirty="0" smtClean="0">
                <a:solidFill>
                  <a:srgbClr val="FFFF00"/>
                </a:solidFill>
              </a:rPr>
              <a:t>And</a:t>
            </a:r>
          </a:p>
          <a:p>
            <a:pPr algn="r"/>
            <a:r>
              <a:rPr lang="en-US" sz="6000" dirty="0" smtClean="0">
                <a:solidFill>
                  <a:srgbClr val="FFFF00"/>
                </a:solidFill>
              </a:rPr>
              <a:t>Feeding</a:t>
            </a:r>
          </a:p>
          <a:p>
            <a:pPr algn="r"/>
            <a:r>
              <a:rPr lang="en-US" sz="6000" dirty="0" smtClean="0">
                <a:solidFill>
                  <a:srgbClr val="FFFF00"/>
                </a:solidFill>
              </a:rPr>
              <a:t>Of The</a:t>
            </a:r>
          </a:p>
          <a:p>
            <a:pPr algn="r"/>
            <a:r>
              <a:rPr lang="en-US" sz="6000" dirty="0" smtClean="0">
                <a:solidFill>
                  <a:srgbClr val="FFFF00"/>
                </a:solidFill>
              </a:rPr>
              <a:t>Data</a:t>
            </a:r>
          </a:p>
          <a:p>
            <a:pPr algn="r"/>
            <a:r>
              <a:rPr lang="en-US" sz="6000" dirty="0" smtClean="0">
                <a:solidFill>
                  <a:srgbClr val="FFFF00"/>
                </a:solidFill>
              </a:rPr>
              <a:t>Monster</a:t>
            </a:r>
            <a:endParaRPr lang="en-US" sz="60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" y="20444"/>
            <a:ext cx="6203231" cy="3484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H:\Presentations\2015 OFWIM\istock-18586699-monkey-computer_wide-b549011bc9eacc7431d89ca042874c1e9950c1a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1" y="3352800"/>
            <a:ext cx="5841999" cy="328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65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untitled.bmp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4876800" y="-1"/>
            <a:ext cx="4267200" cy="6946607"/>
          </a:xfrm>
        </p:spPr>
      </p:pic>
      <p:sp>
        <p:nvSpPr>
          <p:cNvPr id="8" name="TextBox 7"/>
          <p:cNvSpPr txBox="1"/>
          <p:nvPr/>
        </p:nvSpPr>
        <p:spPr>
          <a:xfrm>
            <a:off x="0" y="1752600"/>
            <a:ext cx="440338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rgbClr val="FFFF00"/>
                </a:solidFill>
                <a:effectLst>
                  <a:glow rad="635000">
                    <a:schemeClr val="tx1"/>
                  </a:glow>
                </a:effectLst>
              </a:rPr>
              <a:t>Welcome</a:t>
            </a:r>
          </a:p>
          <a:p>
            <a:r>
              <a:rPr lang="en-US" sz="6000" b="1" dirty="0" smtClean="0">
                <a:solidFill>
                  <a:srgbClr val="FFFF00"/>
                </a:solidFill>
                <a:effectLst>
                  <a:glow rad="635000">
                    <a:schemeClr val="tx1"/>
                  </a:glow>
                </a:effectLst>
              </a:rPr>
              <a:t>To The World</a:t>
            </a:r>
          </a:p>
          <a:p>
            <a:r>
              <a:rPr lang="en-US" sz="6000" b="1" dirty="0" smtClean="0">
                <a:solidFill>
                  <a:srgbClr val="FFFF00"/>
                </a:solidFill>
                <a:effectLst>
                  <a:glow rad="635000">
                    <a:schemeClr val="tx1"/>
                  </a:glow>
                </a:effectLst>
              </a:rPr>
              <a:t>Of The Geek</a:t>
            </a:r>
            <a:endParaRPr lang="en-US" sz="6000" b="1" dirty="0">
              <a:solidFill>
                <a:srgbClr val="FFFF00"/>
              </a:solidFill>
              <a:effectLst>
                <a:glow rad="635000">
                  <a:schemeClr val="tx1"/>
                </a:glo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478554"/>
            <a:ext cx="446211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rgbClr val="FFFF00"/>
                </a:solidFill>
                <a:effectLst>
                  <a:glow rad="635000">
                    <a:schemeClr val="tx1"/>
                  </a:glow>
                </a:effectLst>
              </a:rPr>
              <a:t>Data</a:t>
            </a:r>
          </a:p>
          <a:p>
            <a:r>
              <a:rPr lang="en-US" sz="6000" b="1" dirty="0" smtClean="0">
                <a:solidFill>
                  <a:srgbClr val="FFFF00"/>
                </a:solidFill>
                <a:effectLst>
                  <a:glow rad="635000">
                    <a:schemeClr val="tx1"/>
                  </a:glow>
                </a:effectLst>
              </a:rPr>
              <a:t>Management</a:t>
            </a:r>
            <a:endParaRPr lang="en-US" sz="6000" b="1" dirty="0">
              <a:solidFill>
                <a:srgbClr val="FFFF00"/>
              </a:solidFill>
              <a:effectLst>
                <a:glow rad="635000">
                  <a:schemeClr val="tx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9741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Why is data management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important to me?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752600" y="1828800"/>
            <a:ext cx="6705600" cy="434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Save Time!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 smtClean="0"/>
              <a:t>Save Money!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 smtClean="0"/>
              <a:t>No data…….no money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 smtClean="0"/>
              <a:t>No data……no thesis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 smtClean="0"/>
              <a:t>No data……no publications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 smtClean="0"/>
              <a:t>Set yourself apart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01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Why is data management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important to me?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752600" y="1828800"/>
            <a:ext cx="6705600" cy="434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Save Time!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Save Money!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No data…….no money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 smtClean="0"/>
              <a:t>No data……no thesis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 smtClean="0"/>
              <a:t>No data……no publications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 smtClean="0"/>
              <a:t>Set </a:t>
            </a:r>
            <a:r>
              <a:rPr lang="en-US" dirty="0"/>
              <a:t>yourself apart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9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Why is data management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important to me?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752600" y="1828800"/>
            <a:ext cx="6705600" cy="434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Save Time!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Save Money!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 data…….no money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 smtClean="0"/>
              <a:t>No data……no thesis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 smtClean="0"/>
              <a:t>No data……no publications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 smtClean="0"/>
              <a:t>Set </a:t>
            </a:r>
            <a:r>
              <a:rPr lang="en-US" dirty="0"/>
              <a:t>yourself apart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54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61" y="2590800"/>
            <a:ext cx="8717864" cy="5374701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07" y="152400"/>
            <a:ext cx="8711262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61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Why is data management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important to me?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752600" y="1828800"/>
            <a:ext cx="6705600" cy="434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Save Time!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Save Money!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 data…….no money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No data……no thesis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No data……no publications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 smtClean="0"/>
              <a:t>Set </a:t>
            </a:r>
            <a:r>
              <a:rPr lang="en-US" dirty="0"/>
              <a:t>yourself apart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9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Why is data management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important to me?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752600" y="1828800"/>
            <a:ext cx="6705600" cy="434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Save Time!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Save Money!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 data…….no money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No data……no thesis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No data……no publications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Set </a:t>
            </a:r>
            <a:r>
              <a:rPr lang="en-US" dirty="0">
                <a:solidFill>
                  <a:schemeClr val="bg1"/>
                </a:solidFill>
              </a:rPr>
              <a:t>yourself apart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9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741"/>
            <a:ext cx="9144000" cy="609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0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3400" y="228599"/>
            <a:ext cx="81099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solidFill>
                  <a:schemeClr val="bg1"/>
                </a:solidFill>
              </a:rPr>
              <a:t>Data Management</a:t>
            </a:r>
            <a:endParaRPr lang="en-US" sz="8000" b="1" dirty="0">
              <a:solidFill>
                <a:schemeClr val="bg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2438400"/>
            <a:ext cx="8229600" cy="36877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"Data Resource Management is the development and execution of architectures, policies, practices and procedures that properly manage the full data lifecycle needs of an enterprise</a:t>
            </a:r>
            <a:r>
              <a:rPr lang="en-US" dirty="0" smtClean="0">
                <a:solidFill>
                  <a:schemeClr val="bg1"/>
                </a:solidFill>
              </a:rPr>
              <a:t>.“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				        – DAMA International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72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thethesiswhisperer.files.wordpress.com/2012/06/paper-pi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10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3400" y="228599"/>
            <a:ext cx="81099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solidFill>
                  <a:schemeClr val="bg1"/>
                </a:solidFill>
              </a:rPr>
              <a:t>Data Management</a:t>
            </a:r>
            <a:endParaRPr lang="en-US" sz="8000" b="1" dirty="0">
              <a:solidFill>
                <a:schemeClr val="bg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2438400"/>
            <a:ext cx="8229600" cy="3687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“Use of policies and procedures to protect and efficiently use information.“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					– Keith Hurley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26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3400" y="228599"/>
            <a:ext cx="81099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solidFill>
                  <a:schemeClr val="bg1"/>
                </a:solidFill>
              </a:rPr>
              <a:t>Data Management</a:t>
            </a:r>
            <a:endParaRPr lang="en-US" sz="8000" b="1" dirty="0">
              <a:solidFill>
                <a:schemeClr val="bg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2438400"/>
            <a:ext cx="8229600" cy="3687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“Use of </a:t>
            </a:r>
            <a:r>
              <a:rPr lang="en-US" sz="4800" b="1" dirty="0" smtClean="0">
                <a:solidFill>
                  <a:srgbClr val="FFFF00"/>
                </a:solidFill>
              </a:rPr>
              <a:t>policies and procedures </a:t>
            </a:r>
            <a:r>
              <a:rPr lang="en-US" dirty="0" smtClean="0">
                <a:solidFill>
                  <a:schemeClr val="bg1"/>
                </a:solidFill>
              </a:rPr>
              <a:t>to protect and efficiently use information.“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					– Keith Hurley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75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do as I say not as I d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-12700"/>
            <a:ext cx="7620000" cy="751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66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untitled.bmp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4876800" y="-1"/>
            <a:ext cx="4267200" cy="6946607"/>
          </a:xfrm>
        </p:spPr>
      </p:pic>
      <p:pic>
        <p:nvPicPr>
          <p:cNvPr id="2052" name="Picture 4" descr="http://static2.wikia.nocookie.net/__cb20130317212122/bigbangtheory/images/1/19/Big-bang-theory-the-sheldon-cooper-hd-best-14782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3" t="7764" r="27580"/>
          <a:stretch/>
        </p:blipFill>
        <p:spPr bwMode="auto">
          <a:xfrm>
            <a:off x="4419600" y="25400"/>
            <a:ext cx="4724400" cy="68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5568601"/>
              </p:ext>
            </p:extLst>
          </p:nvPr>
        </p:nvGraphicFramePr>
        <p:xfrm>
          <a:off x="304800" y="1371600"/>
          <a:ext cx="3886200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4" y="1447798"/>
            <a:ext cx="9144000" cy="280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4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8172835"/>
              </p:ext>
            </p:extLst>
          </p:nvPr>
        </p:nvGraphicFramePr>
        <p:xfrm>
          <a:off x="457200" y="19050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33400" y="228599"/>
            <a:ext cx="807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solidFill>
                  <a:schemeClr val="bg1"/>
                </a:solidFill>
              </a:rPr>
              <a:t>Data Lifecycle</a:t>
            </a:r>
            <a:endParaRPr lang="en-US" sz="8000" b="1" dirty="0">
              <a:solidFill>
                <a:schemeClr val="bg1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13" b="100000" l="0" r="100000">
                        <a14:foregroundMark x1="32946" y1="42051" x2="32946" y2="42051"/>
                        <a14:foregroundMark x1="35659" y1="58974" x2="35659" y2="58974"/>
                        <a14:foregroundMark x1="28295" y1="61026" x2="28295" y2="61026"/>
                        <a14:foregroundMark x1="22481" y1="48205" x2="22481" y2="48205"/>
                        <a14:foregroundMark x1="22481" y1="40000" x2="22481" y2="40000"/>
                        <a14:foregroundMark x1="46899" y1="21538" x2="46899" y2="21538"/>
                        <a14:foregroundMark x1="58140" y1="19487" x2="58140" y2="19487"/>
                        <a14:foregroundMark x1="82558" y1="25641" x2="82558" y2="25641"/>
                        <a14:foregroundMark x1="95349" y1="49231" x2="95349" y2="49231"/>
                        <a14:foregroundMark x1="81395" y1="70256" x2="81395" y2="70256"/>
                        <a14:foregroundMark x1="56202" y1="53333" x2="56202" y2="53333"/>
                        <a14:foregroundMark x1="55814" y1="43077" x2="55814" y2="430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876800"/>
            <a:ext cx="1228726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Bent-Up Arrow 8"/>
          <p:cNvSpPr/>
          <p:nvPr/>
        </p:nvSpPr>
        <p:spPr>
          <a:xfrm rot="16200000" flipH="1">
            <a:off x="5229226" y="4381499"/>
            <a:ext cx="2286000" cy="381000"/>
          </a:xfrm>
          <a:prstGeom prst="bentUp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4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286000" y="1143000"/>
            <a:ext cx="4572000" cy="457200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TextBox 3"/>
          <p:cNvSpPr txBox="1"/>
          <p:nvPr/>
        </p:nvSpPr>
        <p:spPr>
          <a:xfrm>
            <a:off x="5105400" y="0"/>
            <a:ext cx="4038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dirty="0" smtClean="0">
                <a:solidFill>
                  <a:schemeClr val="bg1"/>
                </a:solidFill>
              </a:rPr>
              <a:t>Field/Lab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62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286000" y="1143000"/>
            <a:ext cx="4572000" cy="457200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TextBox 4"/>
          <p:cNvSpPr txBox="1"/>
          <p:nvPr/>
        </p:nvSpPr>
        <p:spPr>
          <a:xfrm>
            <a:off x="5105400" y="0"/>
            <a:ext cx="4038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dirty="0" smtClean="0">
                <a:solidFill>
                  <a:schemeClr val="bg1"/>
                </a:solidFill>
              </a:rPr>
              <a:t>Data Entry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5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8585"/>
            <a:ext cx="8188814" cy="683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1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3000"/>
            <a:ext cx="9144000" cy="25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3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ata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286000" y="1143000"/>
            <a:ext cx="4572000" cy="457200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6000" r="-6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TextBox 5"/>
          <p:cNvSpPr txBox="1"/>
          <p:nvPr/>
        </p:nvSpPr>
        <p:spPr>
          <a:xfrm>
            <a:off x="2971800" y="0"/>
            <a:ext cx="617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 smtClean="0">
                <a:solidFill>
                  <a:schemeClr val="bg1"/>
                </a:solidFill>
              </a:rPr>
              <a:t>Active / Analysis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15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286000" y="1143000"/>
            <a:ext cx="4572000" cy="457200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" name="TextBox 2"/>
          <p:cNvSpPr txBox="1"/>
          <p:nvPr/>
        </p:nvSpPr>
        <p:spPr>
          <a:xfrm>
            <a:off x="5105400" y="0"/>
            <a:ext cx="4038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dirty="0" smtClean="0">
                <a:solidFill>
                  <a:schemeClr val="bg1"/>
                </a:solidFill>
              </a:rPr>
              <a:t>Archive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15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1957405"/>
              </p:ext>
            </p:extLst>
          </p:nvPr>
        </p:nvGraphicFramePr>
        <p:xfrm>
          <a:off x="457200" y="19050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33400" y="228599"/>
            <a:ext cx="81099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solidFill>
                  <a:schemeClr val="bg1"/>
                </a:solidFill>
              </a:rPr>
              <a:t>Data Management</a:t>
            </a:r>
            <a:endParaRPr lang="en-US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16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Important Questions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2200" y="2057400"/>
            <a:ext cx="5105400" cy="25908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Who can modify data?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Who can delete data?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Who </a:t>
            </a:r>
            <a:r>
              <a:rPr lang="en-US" dirty="0">
                <a:solidFill>
                  <a:schemeClr val="bg1"/>
                </a:solidFill>
              </a:rPr>
              <a:t>can view </a:t>
            </a:r>
            <a:r>
              <a:rPr lang="en-US" dirty="0" smtClean="0">
                <a:solidFill>
                  <a:schemeClr val="bg1"/>
                </a:solidFill>
              </a:rPr>
              <a:t>data?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Who can use data?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225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1981200"/>
            <a:ext cx="875323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</a:rPr>
              <a:t>When data is available, </a:t>
            </a:r>
          </a:p>
          <a:p>
            <a:r>
              <a:rPr lang="en-US" sz="6000" b="1" dirty="0" smtClean="0">
                <a:solidFill>
                  <a:schemeClr val="bg1"/>
                </a:solidFill>
              </a:rPr>
              <a:t>people WILL seek to use it!</a:t>
            </a:r>
            <a:endParaRPr 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50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42455033_49ce50a89b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762000" y="0"/>
            <a:ext cx="10682243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H:\Presentations\Human Dimension Lecture\bcc-meet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0280"/>
            <a:ext cx="9144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53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478554"/>
            <a:ext cx="34754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rgbClr val="FFFF00"/>
                </a:solidFill>
                <a:effectLst>
                  <a:glow rad="635000">
                    <a:schemeClr val="tx1"/>
                  </a:glow>
                </a:effectLst>
              </a:rPr>
              <a:t>Databases</a:t>
            </a:r>
            <a:endParaRPr lang="en-US" sz="6000" b="1" dirty="0">
              <a:solidFill>
                <a:srgbClr val="FFFF00"/>
              </a:solidFill>
              <a:effectLst>
                <a:glow rad="635000">
                  <a:schemeClr val="tx1"/>
                </a:glow>
              </a:effectLst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05" y="522754"/>
            <a:ext cx="1826746" cy="1826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495800"/>
            <a:ext cx="2087553" cy="181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62" y="2106310"/>
            <a:ext cx="1858828" cy="1357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AutoShape 7" descr="data:image/jpeg;base64,/9j/4AAQSkZJRgABAQAAAQABAAD/2wCEAAkGBxISEBUUEBQVFBUWFxQYFRgYGBQUFRkXFxQWFhUXFhUYHSggGBolGxQYITEhJSkrLi4uFx8zODMsNyouLisBCgoKDg0OGxAQGiwmHyUsLCwsNCwsLTQsLCwsLCwsLCwsLDUsLCwsLDQsLywsLCwsLCwvLDQsNCwsLDcsLiwsLP/AABEIAI4BZAMBIgACEQEDEQH/xAAcAAABBAMBAAAAAAAAAAAAAAAABQYHCAEDBAL/xABLEAABAwICBwUDCQYCBwkAAAABAAIDBBEFIQYHEjFBUWETInGBkTJCoQgUI1JicoKxwTVzkqKy0VOTFzRDVMLS8BUWJHSUo7PT8f/EABoBAQADAQEBAAAAAAAAAAAAAAABAwQFAgb/xAAjEQEAAgICAwACAwEAAAAAAAAAAQIDEQQxEiFBIlFCYYET/9oADAMBAAIRAxEAPwCcUISZjWLtgbzefZb+p5BTETM6hEzr3Lsq6xkTdqRwaPz8BxTartK3HKFth9Z2Z8gMh8Ug1dW+V21Ibn4DoBwC0rXTBEdqLZZnp1z4pO/2pH+AOyPRtguUknfmhZsroiI6V7DTyXXT4lMz2ZHeBO0PQ5LlWQkxE9kScVDpQ4ZTNuObcj6HI/BOOkq2StvG4EfEeI4KPAt9LO6NwcwkH/rI8wqL4YnpbXJMdpDQk3CMVbMLHJ43j9R0SkssxMTqV0TsIQhQkIQhAIQtT6hg3uaPEgINqF4ZK07iD4EFe0AhCEAhCEAhCEAhC8PmaN5A8SAg9oWplQw7nNPgQVsBQZQhCAQhCAQhCAQsE81q+dR3tttv94INyFgOB3LKAQhCAQhCAQhCDkxOtEMZe7huHMncFH1TUOkeXvNyd/8AYdEs6W1m1KIxuYM/vEXPwt8UhLbgpqN/tmyW3OgsoXuKMuIa0XJNgOqu2rYYwkgAEk7gMyfAJw4dow52cx2fsi215ncEr4Lg7YW3Och3nl0alQlZMmeZ9VX0xftw0+DwM3RtPU94/FdbYWjc0DyCyJBuXtUTMz2tiIaJKSN3tMafFoXDUYDC7cCw/ZP6HJKqEi0x1JMRJp1GFSwO22HaDc7jePFvJOPD6sSxhw8COR4hdK5IqUMkLmZNd7Q4X4OH5L1N/KPfaIrrp1oQgrw9Oevro4I3SzvbHGwXc5xAaB1KhLTDXq7aMeFxgN3dtKCSd+bIuHAguv8AdCaOtzTx2I1RjicRSwuIjAOUjgSDM7nf3eQ5ElR+gXcW0xxCpJNRVzPv7u2WM/y2WaN/JIZKVcC0ZrK0kUkEk1siWjuA8nPNmg58SnhTalcWcAXMhj6OlbceOxcII8ilc03YS08wSD6hOHCNPMSpjeGrmt9V7jKz+CS4CXK/U3i8YuIWS8+zkYT6OIv5Jk4jh01PIY6iN8Txva9pa7xseHVBN2hevJr3NjxOMMvl28YOwP3keZA6tv4BTPTztkY18bg9jgHNc0hzXAi4IIyII4qkClvUVpw6CoFBO68MzvobnKOU+6OTXnK31iOZQWIQhYc4AXOQG8oNNdWRwxukme2ONgu5ziGtA6kqFdL9etnFmGRAjd20oOf3IsrDq4/hTM1s6fPxGpMcTiKSJxEbQcpHDIyu5392+4HmSmAgcWLac4lUm81XMR9VrjGz+COzfgm/JIXElxJJ3km5PiUqYFo1WVpIpIJJrZEtHcB5OebNBz4lPCm1K4s4AuZDHfg6Vtx47FwgjlKeH6Q1cBBgqZ47btmR7Rl0BsR0TyqtSuLMBLWRSdGytufDb2Qmbjej9VRu2auCSEndtNIafuu3O8igkHRbXdWwODa0Nqo+JsI5gL7w5o2XWHAjPmFPOjOkdNXwCekftsORG5zHDex7fdcPjvFwbqmSeGq/S12HV7Hl1oZC2OccNgnJ/i0m9+VxxQWzQsApI0t0gjoKOWplzDB3W8XPJsxg8SRnwFzwQaNL9MKTDYtuqfYm/Zxt70ryPqt5dTYC4zUFaUa66+oJbSbNJHw2bPlI6vcLD8IHimHpDjk9bUPnqX7cj/4Wjgxg91o5fqkxB34jjNTUEmonllv9eR7/AIErgTpwTV5idW0OgpZNg7nP2YmkcwZCNoeF04W6kMVtugHTtc/6bII9pK6WI3ikfGebHOYfgU78C1rYrSkWqDO0e5OO1B/H7f8AMtWM6rsWpgXPpnSNG90RbL/K07XwTOc0g2ORG9BaDQDWtS4iRDIPm9SdzHG7H/u35XP2TY8rqQlR5jyCC0kEEEEZEEbiDwKs9qa03diNIY5zepg2Q88ZGH2JPvZEHqAeKCQ0IQgEIQgjWsl25Hu+s5x9SVqAWS1ZC6TGE5tEaDfK4c2s/wCI/p6ptWUg4TFsQRj7Lb+JFz8Sqc9tV0sxRuXU42C5ZZV0vbcWSRVPLTYrLWNr5l6lnXbQ1YeLe8N/90gTTrjFaWODmnMf9WKt/wCe4V+ej1QuTDa9szNpvg4cQeS61RMa9LQhCEAmprTxQ02EVcjSQ4x9m0g2IMrhFcHgRt38k60wNebCcDqCPddAT4dswfmQgq2nZqx0WGJYiyCQkRNBklsbEsbbug8LlzR5lNNSNqIxmOmxUNlIaJ43RNJyG2XNcwX6luz4kILK0NFHDG2OFjY42izWtAa0DoAuhCEAkTSzRamxGAw1LAcjsPFhJG7g5juB6bjxultCCmWlWBSUNXLTTZujdYOAsHNIux46FpB+CTIZXMcHMJa5pBaRkQQbgjrdWJ1tas6nE6qKeldC0iLYk7Rz2k2cS0jZY6+TimN/oHxP/FpP8yb/AOpBP+jmJfOqOCcZdrFHIRyLmAkeRJHkmrrqxw0uES7Bs+cthaej7l9vwNcPNLWgGDzUeGwU1S5jpIg9riwktt2jywAkA5MLRu4JgfKEoameOkjpoJpgHSvf2cb5LEBjW7WyDbe7f1QV8T71S6DjE6s9tcU8Oy6W2ReSTsRg8L2NzyB3Egpvf90cR/3Gr/8ATzf8qsLqLwR9LhZ7aN8cks0j3NkaWPAAaxo2XAG1mX/EUD8oaOOGNscLGxsaLNa0BrQOgC6EIQC4sZwmGqhdDUxtkjeLFp+BB3hw4EZhdqEFPdPNGnYdXy0xJc1pDo3He6Nwu0nqNx6tKb6ln5SDW/8AaMBHtGmbfwE0uyfi70USoLjaCVpnwykkcbudBFtH7QYA74gqLflKYmdmkpge6TJM4dQAyM/zSeqkXVb+xqL9y38yom+UnEfntM7gYCB4tkcT/UEEPqadQehMMzX11SwSbD9iBrgC0OaA50hB3kXAHIgnlaFlYv5O+MxyUD6a4EkMjnbPExyWIcOfe2geWXMIJYQhCAUa629XUVbA+op2BtXG0u7oA7YAXLHji6wyO/hu3SUhBRxPfUzi5psZp87NmJgf1EnsD/MDPROnG9R9fJUzPgkpRE+WR0Yc+UEMc8loIEZAIBA3owTUpiUFTDMZaW0csUhs+W/ceHZfRb8kFg0IQgEIQgj3FYNieRv2iR4HMfArmATl0tovZlH3Xf8ACfzHom4At+O26wy2jUsWUg4dJtQxnmxv5JhAJ06L1d2GM725jwP9j+arzxuNveOdSXVyYhSdo3L2huP6FdaFkidL5MSqkIJByIyISbPOndpNhJkaZIx32jMfWH9wo+nnXQw6vDLk3WSlhuNOp5Q8Zjc9vMf35KR6KrZLG18Z2muFwf0PIqFpZktaI6Rmmk2ZDeF5732T9cfqpz8fyjyjt5xZtTqekrIXmN4IBBuCLgjMEHcQvS5zYEmaT4QKyjnp3EDtY3sBOYDiO663R1j5JTQgpHXUj4ZXxStLJI3Oa9p3hzTYj1C0hWV1q6rm4heppNmOqA7wOTJgBYBx914AADuWR4EV2xbCp6WUxVMb4pBva4WPiOBHUZIJK0L111NM1sVcw1UYsA+9pwBzJyk87HmSpZwTWlhVTbZqWxOPuzfREdNo90nwJVT0ILvwVDHtDo3Ne07i0hwPgQtipPh+JzwO2oJZIjzY9zD/AClPXBtcOKwWDpWztHCVgcbffbZ3qSgtGhRFo3r1pZSG1sT6c/XbeWPzAG030KlTD8QinjEkEjJY3bnMIc0+Y49EHShCEAhaK2tjhYZJntjY3NznuDWjxJyUbY/rvw6AltOJKpwvm0dnHcfbfmfENIQSghV0xXXvXvyp4YIR1DpXepIH8qamIaysWmvt1koBvkzZi38O4AUFtJJA0XcQBzJsPVM/SbWbhtG07U7ZpBujhIkcTyJHdb5kKrNbiU8xvNLJJ997n/1ErlQLemWk0uI1j6mYBpdYMYMwxjfZaDx5k8SSctyQ16cwgAkGx3dc7Zc8wV5QW51W/sai/ct/Mpr/ACgNHHVNAyojF30rnOcM79k8ASG3Gxaw9AHJ0arf2NRfuW/mU6JGBwIcAQQQQcwQd4I4hBR5d2DYtPSTNmppHRSN3Ob8QQcnA8jcFSjrL1QSwvfUYawyQm7nQi5kj4nYG97OgzHXeoiewgkEWIyIORBG8EIJ30W18RkBmIwljtxlh7zD1dGTdvkXeAUk4Lpvh1Xb5vVROJ3NLuzf/A+zvgqeoQXiBWVTTCNKa2lt82qZowPdD3bH8B7p9E+sE15YhFYVDIqlvG47J/8AEzu/yoLIoUf6Ka3cOrCGPcaaU5Bstg0nk2Ud31seif4KDKEIQCEIQaqiAPYWuzBFimNW0bonljuG48xwKfy4MWw8TM5OHsn9D0VuK/jP9PF67MsBb6aVzHBzciFh0RaSHCxGRC9NatU+1J5UFY2Vm0N/EciulNDD6kxP2hu4jmE64JQ9oc03BWO9PGV9bbhsTA070fLb1EI7v+1aOH2x05+vNP8AXl7QRYi4O++5TjyTS24RekWjSCSV4JTh00wD5rLtMH0Ul9n7J4s/UdPBNsldilovG4c20TWdSfGgOkuw4U0x7pNonHg4+4eh4dcuOUjKvxKl7QjHPnVP3zeWOzX8z9V/mB6grDy8Gvzj/Wrj5d/jJxoQhYWsLgxjBaerj7Oqhjmbye0G3Vp3tPULvQgiXHtRFFLc0kstMeDT9NGPAOIf/MUxMY1H4nFcwGGoHANf2byOrZLNH8RVlUIKa4xorXUt/nNLNGBvcWO2P8wd0+qRleMhNHSbVthtcCZIGxyG/wBLEBE+/M2Fnn7wKCpScGhumFVhs4kp3nZJ+kiJPZyDiHN4Hk4Zhd+sPQKfCpgHntIH37KUCwNt7Hj3XjluI3cbNBBcvRTSGHEKRlTAe6/e0+0x4ycx3UH1FjuK0aa6VQ4bSunmzPsxsBAdI87mjkOJPAA+Ch35OWNObVT0pPckj7VovkHxkNNh1a/P7gSJr2x91TijoQfo6YCNo4bZAdK7xvZv4EDX0u0vq8Sl7SqkJAPcjFxEwcmt59TmeaQVhT1qb1ZQ9hHXVzBI+QB8EbhdjWH2ZHN3Oc4ZgHIAg79wRLgWhWI1gvS0sr2nc8gRxnwkeQ0+RTzoNRWJPsZJKaIcQXve4eTWWP8AErHgW3LKCEaD5Pzb3nrSRxEcQaf4nPP5J14JqbwqnIL431DhneZ9x/AwNaR0IKkNCCtvyhoGR4lAyNrWNbRxBrWgNaB29RkAMgFFylX5R37Vh/8AKR//AD1CipBbnVb+xqL9y38ynUmrqt/Y1F+5b+ZTqQCbmkmg2H19zVU7HP8A8Rt45Ol3tsT4G4TjQghLGtQLDc0dWW77MmaHZ8PpGWsPwlMfFtT2LwezC2cc4ntd/K7ZcfIK0qEFJ8QwyeB2zURSQuO4SMfGfRwC5Fd2qpY5WFkrGyMORa9oc0jq05FRvphqYoqlrn0Y+aTbxs3MLjydH7ni21t9igrUpP1Vaz5aKRlNVvL6RxDQXZugvkHNPGPm3gMxusY/x3CJqSofBUN2JIzZw3jmC08QRmCuFBeFrgRcZhZTD1J40arCIts3dA50Dj0ZYx+jHMHkn4gEIQgEIQgScaw3bG2wd8b/ALQ/um+1qeyRcXw/PbaPvD9Vdjv8lXav0jtalHDKoxmx9k7+nVcjWra1i929vMHM03WUmYdUW7rt3Dp0Sms8xpbE7JGlWHCopJGWu4NLmfebmPXd5qFLqwJCr9PYOcBuubeF10ODadTDHy49xLySl/QTFOwrWXPdl+jd+I9w/wAVvUpukryHkG4yIzHiMwt16eVZrP1krbxncLEhRXry0prsPFI6il7NsnbiTuRvBLeyLPaBtkX7lJ1HNtxsf9ZrXeoB/VR7r7wcz4SZGgl1PIyXLM7Bux/kA8O/CuA7CHv9LuM/71/7UP8AyKctUGkktfholqH9pM2SRj3Wa3cdpuTQAO65vDgqpqR9TGnLcOqXRVDrU89tp3COQZNefskGx8jwQWcQvEUrXNDmEOa4AtIIIIOYII3he0AhCEDO1u0DJsGqg8DuM7Rp5OjIcCOtrjzVTVY7XzpbHDROomOBnn2dpozLIgQ4l3LasAByJPBVxQSBqKJ/7bgt9Se/h2Tv1smrpbMX19U473VE59ZXKRPk54WX4hNP7sMOz+OVw2f5WP8Ago/01pTFiVWxwsW1E3oZHEfAhAkQs2nBotmQM92ZtmruQQtY1rWizWgNaOQAsB6BUgVw9BtJY8Qoop2OBcWhsrRvZKANtpHDPMcwQUDgQhCAQhRfrX1nx0Ub6ajeH1bgQS3NsAORLjuMnJvDeeAIRVruxptVi8mwQWwNbACM7lhc5/o97h5JgrLnEkk5k7zxWEFudVv7Gov3LfzKiLWJrGxWkxSpghqNmNjxsNMcRs1zGuAuW3PtcVLeqp18Go/3QHo5w/RQ78ofB+yxFlQB3aiIXPOSKzHX/AY0CLHrdxi4vU3FxcdnDmL5j2FaOlmD2Ne03DmtcDzDhcfmqQqxGpDT6OanZQ1Dw2eIbMJcbCWMbmtP12jK3EAEXsbBLaEIQCELBKCCvlKYewPpJwAHuEsbuZDS1zPTad6qElJOvHS2OurWx07g+KmDmh4sWve4jtC0je0bLRfjY2yzUbILC/JuJ+Y1PL5wLePZMv8AopeUd6iMKMGDsc4WM8kk2fI2jb5FsYPmn/FUscSGva4jeAQSPEBBtQi6EAheQ4buW9ekAsELKECLW0Wwbj2T8Oi1MYl17ARY7knSU+yenBWVu8TVpYxKdM67c+C5WRrtjZYKLSmHHjlcIKeWU+4wkfetZo8yQFAxKfWszSESO+bRG7WG8pG4vG5nlvPW3JMIldTh4prTc/XP5WTytqPjJK8OKCVspKcyyMjbve5rB4uIH6rZ0yp50fFqSAH/AAov6Auuqp2SRujkaHMe1zXtOYc1wIcD0IJC9QxhrQ0bgAB4AWC9r52Z3O3biNQqHrC0PkwysdC67onXdBIffZfiRltt3Eee4hNhXN0l0dpq+Aw1UYew5g7nMduDmO913/4clX7TDU1XUpL6QfO4cyNnKZo4B0fveLb35BQk2tFdPa/D+7TTHs737J47SLiTZp9m5N7tIJUgUXygJwB21HE88SyR8Y8muDvzUO1NO+NxbI1zHDe1wLXDxBzC1oJvk+UEbd2hF+s/9o028d12YlOC2HsqZp4saXSW5bbyR5gAqNLIAvkEGyoqHyPL5HOe9xJc5xLnEneS45kr1RUck0jYoWl8jyGsa0XJJ3AJ16MassSrSC2Awxn/AGk14225gHvO8gp81f6uKXCxtt+mqCLOmcLWHFsbfcHxPEoOrVpokMMoGwmxlee0ncNxkcALA/VaAGjnYnioj+UHou6KrbWsb9HOA2Qj3ZWCwv8AeaBbq0qw64sZwqGqgfBUMEkcgs5p9QQeBBzBGYIQUpSxo1pNVUEvaUkro3G20Mix4HB7Dk7eeoubWTx041Q1lG5z6VrqqDMgtF5Wjk+MZn7zcugUcPaQSCCCN4OR9EEyYfr/AJ2tAqKSOQ8Sx7ogfwuDvzW+o+UE+30dC0G290xcL+AYPzUJ2WED60j1s4pVtLO1EDDvbADHcdXkl/oQCmMlzR3RCurnAUtO94Jtt22Yx4yOs3yvdTxq61RQUJbPVltRUCxaLfRRnm0H23faPkBvQQdpHodUUVJSz1LSx1SZbRkZsYwRlm3yc7bcdngGjjcBtq1WuDRR+IYcWwi80LhLG369gWvZ4lriR1aFViWMtcWuBaQSCCLEEGxBB3G6CS9A9b8uHUgpn04nawuMZ7QxuaHHaLT3XXFyeW9SNPTnSXAy9zGxTbcjoACSGvjJa0OdxDgSDlxBtkq1q0WophGCw3BF3zEXFrgyGxHRBWWuo5IZHxTMLJGEte12RBG8FaGuIIINiMwRkQVavWFq3psUG2T2NQ0WbK0X2hwbI33m9d458FAGk+rnEaEntYHSRi/0sQMkduZsLs/EAgVNHtcOKUrQ1z21LBYATAucB+8aQ4/iJTth+UE63foQT0nI+BjUJWRZBNVT8oGUg9lRMaeBdK5w8wGD80x9KtZuJV7THLKI4nZOjiHZtI5ONy5w6E26JmLfR0ckrgyFj5HHc1jXPcfJoug0Jzav9EJcTrGwsDhG2zp5BuZH4nLaNrNHPPcDZ16Ialq2ocH1v/hYt5Bs6YjkGbmeLt3IqfdG9HqahgENLGGMGZ4uc61i57t7nZb/ANEEf4+75z89Y27cOwuEs+bsc6NtRNHDtGOR7DtCJjbN2RvOaT6jB4miiM1DSU7at8UcM1FNJHVQySsLmPzYNq3HM+aUcSDqWTFqF4scQbNPROJDWyyyw7EsO06zWvDw2wJzBW+m0YiwyajrRBGIxC2Or2yy9O7Yv84jc85G92ODTcgiwKDowTTxtKJaXFZQainldH2gAHax7LHxylvukteLjPchN+LQJuNyz4jLtRNnlPYAggugjjjiikLSLja2CfAhCCSdJZZIAKmIbWxlKz60RO/oWnMHhdy7MHxiGpZtQuv9Zpye3o5v67l3OYCCCLg5EcCOSinSjBJKGbtIC5sZPcc0kFhPuEj4cwr8VK5Pxn1PxTktNPy+JXWVFuHawamPKVrZhzPcf6jL4Jcg1kU5Hfilaemw4etwptxctfhHIpP09lghNB2sWjHuzH8Lf1ck+t1msA+hgcTze4NHo29/UKI42Wf4pnPjj6f2Q6Jg6Y6dNaHQ0btp250o9lvMRn3nfa3DrwaGN6V1VUC2R+yw+4zut8+LvMpCJWzDwtTu7Ll5W/VWSV5JWCV5JXQYtglPjVZgpknNS8dyK4Z1kcM7fdafVwTY0ewSWsmEUQy3vf7rG8z15DifMic8Jw6OnhZFELNYLDmTvLjzJNyfFY+ZnitfCO5aeLi8reU9Q7EIQuQ6YQhCDkr8MgnGzPFHKOUjGvH8wKQZ9XWEv30UA+63Y/pITpQgacGrXCGbqKE/e2n/ANRN0tYbgFJT/wCr08MXVkbGH1AulJCAQhCAQhCASZimj1JU/wCs08Mp5vjY4+pF0poQNJ+rPCCbmii8tsD0DrLtodCMNhIMdFTgjcTG1xHm4EpwIQYa0AWGQWUIQCRMZ0RoKt21U0sUjvrFoD/N4sfiltCBtUGgGFwkGOiguNxc3tCPAvunI1oG5ZQgEIQgSsR0aoqg3npYJTzdExzv4iLpHl1Z4Q43NFF5bbfg1wTtQgbFPq9wpns0NP8AiYH/ANV0v0dDFC3ZhjZG3kxrWD0aF0IQCEIQceK4VBUxmKpiZLGd7XgOF+BF9x6hIVNq8wxj2u+b7ZZmwSyTTMb92OV7mj0TpQgwAhZQgFqqqZkjCyRoc1wsQdxW1CCLNJtCJYSX0wMse/Z3yN8veHUZ/mma4qwlkjYzovS1NzLHZ599ndf5kZO8wVvxc2Y9XZMnF37qhEleSVINfqydmYJweQkaR6vbf+lNnENFJ4SQ90Rtyc8/m0LbTkY7dSyXw3r3BBJXklLNJo5NL7Lox4l36NTiodWE7rGWeNg+wHSG34tlerZ8dO5ea4r26gwiU4dGdD6isIdYxw8ZHDePsD3j13KR8G0Do4CHFpmeOMlnAeDANn1BToAWPLz/AJjhpx8P7chR4S+jpezw2OJz7i/bOcwO+s572tJ2vL0SDgellfNTT1MsFM2KFtV7MsrnmSn2haxYBsksOd724J+Jh4Dh724NWRkt2nnEbb7fSOlLb5dVzpmZnct0RERqGcB1hibCpqyaMRyQA7UQJNy5rXwBp3kPEjLeKWtBMfkrqJs80YieXyscwEnZMcjmHM8e6mVh+iDzNhn0jRC6npTVRi9pJKKMOgcMsxdwve2TQndq4pHRURa4gnt6p2V7WdO9w3jkVCToQhCAQhCAQhCAQhCAQhCAQhCAQhCAQhCAQhCAQhCAQhCAQhCAQhCAQhCAQh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9" descr="data:image/jpeg;base64,/9j/4AAQSkZJRgABAQAAAQABAAD/2wCEAAkGBxISEBUUEBQVFBUWFxQYFRgYGBQUFRkXFxQWFhUXFhUYHSggGBolGxQYITEhJSkrLi4uFx8zODMsNyouLisBCgoKDg0OGxAQGiwmHyUsLCwsNCwsLTQsLCwsLCwsLCwsLDUsLCwsLDQsLywsLCwsLCwvLDQsNCwsLDcsLiwsLP/AABEIAI4BZAMBIgACEQEDEQH/xAAcAAABBAMBAAAAAAAAAAAAAAAABQYHCAEDBAL/xABLEAABAwICBwUDCQYCBwkAAAABAAIDBBEFIQYHEjFBUWETInGBkTJCoQgUI1JicoKxwTVzkqKy0VOTFzRDVMLS8BUWJHSUo7PT8f/EABoBAQADAQEBAAAAAAAAAAAAAAABAwQFAgb/xAAjEQEAAgICAwACAwEAAAAAAAAAAQIDEQQxEiFBIlFCYYET/9oADAMBAAIRAxEAPwCcUISZjWLtgbzefZb+p5BTETM6hEzr3Lsq6xkTdqRwaPz8BxTartK3HKFth9Z2Z8gMh8Ug1dW+V21Ibn4DoBwC0rXTBEdqLZZnp1z4pO/2pH+AOyPRtguUknfmhZsroiI6V7DTyXXT4lMz2ZHeBO0PQ5LlWQkxE9kScVDpQ4ZTNuObcj6HI/BOOkq2StvG4EfEeI4KPAt9LO6NwcwkH/rI8wqL4YnpbXJMdpDQk3CMVbMLHJ43j9R0SkssxMTqV0TsIQhQkIQhAIQtT6hg3uaPEgINqF4ZK07iD4EFe0AhCEAhCEAhCEAhC8PmaN5A8SAg9oWplQw7nNPgQVsBQZQhCAQhCAQhCAQsE81q+dR3tttv94INyFgOB3LKAQhCAQhCAQhCDkxOtEMZe7huHMncFH1TUOkeXvNyd/8AYdEs6W1m1KIxuYM/vEXPwt8UhLbgpqN/tmyW3OgsoXuKMuIa0XJNgOqu2rYYwkgAEk7gMyfAJw4dow52cx2fsi215ncEr4Lg7YW3Och3nl0alQlZMmeZ9VX0xftw0+DwM3RtPU94/FdbYWjc0DyCyJBuXtUTMz2tiIaJKSN3tMafFoXDUYDC7cCw/ZP6HJKqEi0x1JMRJp1GFSwO22HaDc7jePFvJOPD6sSxhw8COR4hdK5IqUMkLmZNd7Q4X4OH5L1N/KPfaIrrp1oQgrw9Oevro4I3SzvbHGwXc5xAaB1KhLTDXq7aMeFxgN3dtKCSd+bIuHAguv8AdCaOtzTx2I1RjicRSwuIjAOUjgSDM7nf3eQ5ElR+gXcW0xxCpJNRVzPv7u2WM/y2WaN/JIZKVcC0ZrK0kUkEk1siWjuA8nPNmg58SnhTalcWcAXMhj6OlbceOxcII8ilc03YS08wSD6hOHCNPMSpjeGrmt9V7jKz+CS4CXK/U3i8YuIWS8+zkYT6OIv5Jk4jh01PIY6iN8Txva9pa7xseHVBN2hevJr3NjxOMMvl28YOwP3keZA6tv4BTPTztkY18bg9jgHNc0hzXAi4IIyII4qkClvUVpw6CoFBO68MzvobnKOU+6OTXnK31iOZQWIQhYc4AXOQG8oNNdWRwxukme2ONgu5ziGtA6kqFdL9etnFmGRAjd20oOf3IsrDq4/hTM1s6fPxGpMcTiKSJxEbQcpHDIyu5392+4HmSmAgcWLac4lUm81XMR9VrjGz+COzfgm/JIXElxJJ3km5PiUqYFo1WVpIpIJJrZEtHcB5OebNBz4lPCm1K4s4AuZDHfg6Vtx47FwgjlKeH6Q1cBBgqZ47btmR7Rl0BsR0TyqtSuLMBLWRSdGytufDb2Qmbjej9VRu2auCSEndtNIafuu3O8igkHRbXdWwODa0Nqo+JsI5gL7w5o2XWHAjPmFPOjOkdNXwCekftsORG5zHDex7fdcPjvFwbqmSeGq/S12HV7Hl1oZC2OccNgnJ/i0m9+VxxQWzQsApI0t0gjoKOWplzDB3W8XPJsxg8SRnwFzwQaNL9MKTDYtuqfYm/Zxt70ryPqt5dTYC4zUFaUa66+oJbSbNJHw2bPlI6vcLD8IHimHpDjk9bUPnqX7cj/4Wjgxg91o5fqkxB34jjNTUEmonllv9eR7/AIErgTpwTV5idW0OgpZNg7nP2YmkcwZCNoeF04W6kMVtugHTtc/6bII9pK6WI3ikfGebHOYfgU78C1rYrSkWqDO0e5OO1B/H7f8AMtWM6rsWpgXPpnSNG90RbL/K07XwTOc0g2ORG9BaDQDWtS4iRDIPm9SdzHG7H/u35XP2TY8rqQlR5jyCC0kEEEEZEEbiDwKs9qa03diNIY5zepg2Q88ZGH2JPvZEHqAeKCQ0IQgEIQgjWsl25Hu+s5x9SVqAWS1ZC6TGE5tEaDfK4c2s/wCI/p6ptWUg4TFsQRj7Lb+JFz8Sqc9tV0sxRuXU42C5ZZV0vbcWSRVPLTYrLWNr5l6lnXbQ1YeLe8N/90gTTrjFaWODmnMf9WKt/wCe4V+ej1QuTDa9szNpvg4cQeS61RMa9LQhCEAmprTxQ02EVcjSQ4x9m0g2IMrhFcHgRt38k60wNebCcDqCPddAT4dswfmQgq2nZqx0WGJYiyCQkRNBklsbEsbbug8LlzR5lNNSNqIxmOmxUNlIaJ43RNJyG2XNcwX6luz4kILK0NFHDG2OFjY42izWtAa0DoAuhCEAkTSzRamxGAw1LAcjsPFhJG7g5juB6bjxultCCmWlWBSUNXLTTZujdYOAsHNIux46FpB+CTIZXMcHMJa5pBaRkQQbgjrdWJ1tas6nE6qKeldC0iLYk7Rz2k2cS0jZY6+TimN/oHxP/FpP8yb/AOpBP+jmJfOqOCcZdrFHIRyLmAkeRJHkmrrqxw0uES7Bs+cthaej7l9vwNcPNLWgGDzUeGwU1S5jpIg9riwktt2jywAkA5MLRu4JgfKEoameOkjpoJpgHSvf2cb5LEBjW7WyDbe7f1QV8T71S6DjE6s9tcU8Oy6W2ReSTsRg8L2NzyB3Egpvf90cR/3Gr/8ATzf8qsLqLwR9LhZ7aN8cks0j3NkaWPAAaxo2XAG1mX/EUD8oaOOGNscLGxsaLNa0BrQOgC6EIQC4sZwmGqhdDUxtkjeLFp+BB3hw4EZhdqEFPdPNGnYdXy0xJc1pDo3He6Nwu0nqNx6tKb6ln5SDW/8AaMBHtGmbfwE0uyfi70USoLjaCVpnwykkcbudBFtH7QYA74gqLflKYmdmkpge6TJM4dQAyM/zSeqkXVb+xqL9y38yom+UnEfntM7gYCB4tkcT/UEEPqadQehMMzX11SwSbD9iBrgC0OaA50hB3kXAHIgnlaFlYv5O+MxyUD6a4EkMjnbPExyWIcOfe2geWXMIJYQhCAUa629XUVbA+op2BtXG0u7oA7YAXLHji6wyO/hu3SUhBRxPfUzi5psZp87NmJgf1EnsD/MDPROnG9R9fJUzPgkpRE+WR0Yc+UEMc8loIEZAIBA3owTUpiUFTDMZaW0csUhs+W/ceHZfRb8kFg0IQgEIQgj3FYNieRv2iR4HMfArmATl0tovZlH3Xf8ACfzHom4At+O26wy2jUsWUg4dJtQxnmxv5JhAJ06L1d2GM725jwP9j+arzxuNveOdSXVyYhSdo3L2huP6FdaFkidL5MSqkIJByIyISbPOndpNhJkaZIx32jMfWH9wo+nnXQw6vDLk3WSlhuNOp5Q8Zjc9vMf35KR6KrZLG18Z2muFwf0PIqFpZktaI6Rmmk2ZDeF5732T9cfqpz8fyjyjt5xZtTqekrIXmN4IBBuCLgjMEHcQvS5zYEmaT4QKyjnp3EDtY3sBOYDiO663R1j5JTQgpHXUj4ZXxStLJI3Oa9p3hzTYj1C0hWV1q6rm4heppNmOqA7wOTJgBYBx914AADuWR4EV2xbCp6WUxVMb4pBva4WPiOBHUZIJK0L111NM1sVcw1UYsA+9pwBzJyk87HmSpZwTWlhVTbZqWxOPuzfREdNo90nwJVT0ILvwVDHtDo3Ne07i0hwPgQtipPh+JzwO2oJZIjzY9zD/AClPXBtcOKwWDpWztHCVgcbffbZ3qSgtGhRFo3r1pZSG1sT6c/XbeWPzAG030KlTD8QinjEkEjJY3bnMIc0+Y49EHShCEAhaK2tjhYZJntjY3NznuDWjxJyUbY/rvw6AltOJKpwvm0dnHcfbfmfENIQSghV0xXXvXvyp4YIR1DpXepIH8qamIaysWmvt1koBvkzZi38O4AUFtJJA0XcQBzJsPVM/SbWbhtG07U7ZpBujhIkcTyJHdb5kKrNbiU8xvNLJJ997n/1ErlQLemWk0uI1j6mYBpdYMYMwxjfZaDx5k8SSctyQ16cwgAkGx3dc7Zc8wV5QW51W/sai/ct/Mpr/ACgNHHVNAyojF30rnOcM79k8ASG3Gxaw9AHJ0arf2NRfuW/mU6JGBwIcAQQQQcwQd4I4hBR5d2DYtPSTNmppHRSN3Ob8QQcnA8jcFSjrL1QSwvfUYawyQm7nQi5kj4nYG97OgzHXeoiewgkEWIyIORBG8EIJ30W18RkBmIwljtxlh7zD1dGTdvkXeAUk4Lpvh1Xb5vVROJ3NLuzf/A+zvgqeoQXiBWVTTCNKa2lt82qZowPdD3bH8B7p9E+sE15YhFYVDIqlvG47J/8AEzu/yoLIoUf6Ka3cOrCGPcaaU5Bstg0nk2Ud31seif4KDKEIQCEIQaqiAPYWuzBFimNW0bonljuG48xwKfy4MWw8TM5OHsn9D0VuK/jP9PF67MsBb6aVzHBzciFh0RaSHCxGRC9NatU+1J5UFY2Vm0N/EciulNDD6kxP2hu4jmE64JQ9oc03BWO9PGV9bbhsTA070fLb1EI7v+1aOH2x05+vNP8AXl7QRYi4O++5TjyTS24RekWjSCSV4JTh00wD5rLtMH0Ul9n7J4s/UdPBNsldilovG4c20TWdSfGgOkuw4U0x7pNonHg4+4eh4dcuOUjKvxKl7QjHPnVP3zeWOzX8z9V/mB6grDy8Gvzj/Wrj5d/jJxoQhYWsLgxjBaerj7Oqhjmbye0G3Vp3tPULvQgiXHtRFFLc0kstMeDT9NGPAOIf/MUxMY1H4nFcwGGoHANf2byOrZLNH8RVlUIKa4xorXUt/nNLNGBvcWO2P8wd0+qRleMhNHSbVthtcCZIGxyG/wBLEBE+/M2Fnn7wKCpScGhumFVhs4kp3nZJ+kiJPZyDiHN4Hk4Zhd+sPQKfCpgHntIH37KUCwNt7Hj3XjluI3cbNBBcvRTSGHEKRlTAe6/e0+0x4ycx3UH1FjuK0aa6VQ4bSunmzPsxsBAdI87mjkOJPAA+Ch35OWNObVT0pPckj7VovkHxkNNh1a/P7gSJr2x91TijoQfo6YCNo4bZAdK7xvZv4EDX0u0vq8Sl7SqkJAPcjFxEwcmt59TmeaQVhT1qb1ZQ9hHXVzBI+QB8EbhdjWH2ZHN3Oc4ZgHIAg79wRLgWhWI1gvS0sr2nc8gRxnwkeQ0+RTzoNRWJPsZJKaIcQXve4eTWWP8AErHgW3LKCEaD5Pzb3nrSRxEcQaf4nPP5J14JqbwqnIL431DhneZ9x/AwNaR0IKkNCCtvyhoGR4lAyNrWNbRxBrWgNaB29RkAMgFFylX5R37Vh/8AKR//AD1CipBbnVb+xqL9y38ynUmrqt/Y1F+5b+ZTqQCbmkmg2H19zVU7HP8A8Rt45Ol3tsT4G4TjQghLGtQLDc0dWW77MmaHZ8PpGWsPwlMfFtT2LwezC2cc4ntd/K7ZcfIK0qEFJ8QwyeB2zURSQuO4SMfGfRwC5Fd2qpY5WFkrGyMORa9oc0jq05FRvphqYoqlrn0Y+aTbxs3MLjydH7ni21t9igrUpP1Vaz5aKRlNVvL6RxDQXZugvkHNPGPm3gMxusY/x3CJqSofBUN2JIzZw3jmC08QRmCuFBeFrgRcZhZTD1J40arCIts3dA50Dj0ZYx+jHMHkn4gEIQgEIQgScaw3bG2wd8b/ALQ/um+1qeyRcXw/PbaPvD9Vdjv8lXav0jtalHDKoxmx9k7+nVcjWra1i929vMHM03WUmYdUW7rt3Dp0Sms8xpbE7JGlWHCopJGWu4NLmfebmPXd5qFLqwJCr9PYOcBuubeF10ODadTDHy49xLySl/QTFOwrWXPdl+jd+I9w/wAVvUpukryHkG4yIzHiMwt16eVZrP1krbxncLEhRXry0prsPFI6il7NsnbiTuRvBLeyLPaBtkX7lJ1HNtxsf9ZrXeoB/VR7r7wcz4SZGgl1PIyXLM7Bux/kA8O/CuA7CHv9LuM/71/7UP8AyKctUGkktfholqH9pM2SRj3Wa3cdpuTQAO65vDgqpqR9TGnLcOqXRVDrU89tp3COQZNefskGx8jwQWcQvEUrXNDmEOa4AtIIIIOYII3he0AhCEDO1u0DJsGqg8DuM7Rp5OjIcCOtrjzVTVY7XzpbHDROomOBnn2dpozLIgQ4l3LasAByJPBVxQSBqKJ/7bgt9Se/h2Tv1smrpbMX19U473VE59ZXKRPk54WX4hNP7sMOz+OVw2f5WP8Ago/01pTFiVWxwsW1E3oZHEfAhAkQs2nBotmQM92ZtmruQQtY1rWizWgNaOQAsB6BUgVw9BtJY8Qoop2OBcWhsrRvZKANtpHDPMcwQUDgQhCAQhRfrX1nx0Ub6ajeH1bgQS3NsAORLjuMnJvDeeAIRVruxptVi8mwQWwNbACM7lhc5/o97h5JgrLnEkk5k7zxWEFudVv7Gov3LfzKiLWJrGxWkxSpghqNmNjxsNMcRs1zGuAuW3PtcVLeqp18Go/3QHo5w/RQ78ofB+yxFlQB3aiIXPOSKzHX/AY0CLHrdxi4vU3FxcdnDmL5j2FaOlmD2Ne03DmtcDzDhcfmqQqxGpDT6OanZQ1Dw2eIbMJcbCWMbmtP12jK3EAEXsbBLaEIQCELBKCCvlKYewPpJwAHuEsbuZDS1zPTad6qElJOvHS2OurWx07g+KmDmh4sWve4jtC0je0bLRfjY2yzUbILC/JuJ+Y1PL5wLePZMv8AopeUd6iMKMGDsc4WM8kk2fI2jb5FsYPmn/FUscSGva4jeAQSPEBBtQi6EAheQ4buW9ekAsELKECLW0Wwbj2T8Oi1MYl17ARY7knSU+yenBWVu8TVpYxKdM67c+C5WRrtjZYKLSmHHjlcIKeWU+4wkfetZo8yQFAxKfWszSESO+bRG7WG8pG4vG5nlvPW3JMIldTh4prTc/XP5WTytqPjJK8OKCVspKcyyMjbve5rB4uIH6rZ0yp50fFqSAH/AAov6Auuqp2SRujkaHMe1zXtOYc1wIcD0IJC9QxhrQ0bgAB4AWC9r52Z3O3biNQqHrC0PkwysdC67onXdBIffZfiRltt3Eee4hNhXN0l0dpq+Aw1UYew5g7nMduDmO913/4clX7TDU1XUpL6QfO4cyNnKZo4B0fveLb35BQk2tFdPa/D+7TTHs737J47SLiTZp9m5N7tIJUgUXygJwB21HE88SyR8Y8muDvzUO1NO+NxbI1zHDe1wLXDxBzC1oJvk+UEbd2hF+s/9o028d12YlOC2HsqZp4saXSW5bbyR5gAqNLIAvkEGyoqHyPL5HOe9xJc5xLnEneS45kr1RUck0jYoWl8jyGsa0XJJ3AJ16MassSrSC2Awxn/AGk14225gHvO8gp81f6uKXCxtt+mqCLOmcLWHFsbfcHxPEoOrVpokMMoGwmxlee0ncNxkcALA/VaAGjnYnioj+UHou6KrbWsb9HOA2Qj3ZWCwv8AeaBbq0qw64sZwqGqgfBUMEkcgs5p9QQeBBzBGYIQUpSxo1pNVUEvaUkro3G20Mix4HB7Dk7eeoubWTx041Q1lG5z6VrqqDMgtF5Wjk+MZn7zcugUcPaQSCCCN4OR9EEyYfr/AJ2tAqKSOQ8Sx7ogfwuDvzW+o+UE+30dC0G290xcL+AYPzUJ2WED60j1s4pVtLO1EDDvbADHcdXkl/oQCmMlzR3RCurnAUtO94Jtt22Yx4yOs3yvdTxq61RQUJbPVltRUCxaLfRRnm0H23faPkBvQQdpHodUUVJSz1LSx1SZbRkZsYwRlm3yc7bcdngGjjcBtq1WuDRR+IYcWwi80LhLG369gWvZ4lriR1aFViWMtcWuBaQSCCLEEGxBB3G6CS9A9b8uHUgpn04nawuMZ7QxuaHHaLT3XXFyeW9SNPTnSXAy9zGxTbcjoACSGvjJa0OdxDgSDlxBtkq1q0WophGCw3BF3zEXFrgyGxHRBWWuo5IZHxTMLJGEte12RBG8FaGuIIINiMwRkQVavWFq3psUG2T2NQ0WbK0X2hwbI33m9d458FAGk+rnEaEntYHSRi/0sQMkduZsLs/EAgVNHtcOKUrQ1z21LBYATAucB+8aQ4/iJTth+UE63foQT0nI+BjUJWRZBNVT8oGUg9lRMaeBdK5w8wGD80x9KtZuJV7THLKI4nZOjiHZtI5ONy5w6E26JmLfR0ckrgyFj5HHc1jXPcfJoug0Jzav9EJcTrGwsDhG2zp5BuZH4nLaNrNHPPcDZ16Ialq2ocH1v/hYt5Bs6YjkGbmeLt3IqfdG9HqahgENLGGMGZ4uc61i57t7nZb/ANEEf4+75z89Y27cOwuEs+bsc6NtRNHDtGOR7DtCJjbN2RvOaT6jB4miiM1DSU7at8UcM1FNJHVQySsLmPzYNq3HM+aUcSDqWTFqF4scQbNPROJDWyyyw7EsO06zWvDw2wJzBW+m0YiwyajrRBGIxC2Or2yy9O7Yv84jc85G92ODTcgiwKDowTTxtKJaXFZQainldH2gAHax7LHxylvukteLjPchN+LQJuNyz4jLtRNnlPYAggugjjjiikLSLja2CfAhCCSdJZZIAKmIbWxlKz60RO/oWnMHhdy7MHxiGpZtQuv9Zpye3o5v67l3OYCCCLg5EcCOSinSjBJKGbtIC5sZPcc0kFhPuEj4cwr8VK5Pxn1PxTktNPy+JXWVFuHawamPKVrZhzPcf6jL4Jcg1kU5Hfilaemw4etwptxctfhHIpP09lghNB2sWjHuzH8Lf1ck+t1msA+hgcTze4NHo29/UKI42Wf4pnPjj6f2Q6Jg6Y6dNaHQ0btp250o9lvMRn3nfa3DrwaGN6V1VUC2R+yw+4zut8+LvMpCJWzDwtTu7Ll5W/VWSV5JWCV5JXQYtglPjVZgpknNS8dyK4Z1kcM7fdafVwTY0ewSWsmEUQy3vf7rG8z15DifMic8Jw6OnhZFELNYLDmTvLjzJNyfFY+ZnitfCO5aeLi8reU9Q7EIQuQ6YQhCDkr8MgnGzPFHKOUjGvH8wKQZ9XWEv30UA+63Y/pITpQgacGrXCGbqKE/e2n/ANRN0tYbgFJT/wCr08MXVkbGH1AulJCAQhCAQhCASZimj1JU/wCs08Mp5vjY4+pF0poQNJ+rPCCbmii8tsD0DrLtodCMNhIMdFTgjcTG1xHm4EpwIQYa0AWGQWUIQCRMZ0RoKt21U0sUjvrFoD/N4sfiltCBtUGgGFwkGOiguNxc3tCPAvunI1oG5ZQgEIQgSsR0aoqg3npYJTzdExzv4iLpHl1Z4Q43NFF5bbfg1wTtQgbFPq9wpns0NP8AiYH/ANV0v0dDFC3ZhjZG3kxrWD0aF0IQCEIQceK4VBUxmKpiZLGd7XgOF+BF9x6hIVNq8wxj2u+b7ZZmwSyTTMb92OV7mj0TpQgwAhZQgFqqqZkjCyRoc1wsQdxW1CCLNJtCJYSX0wMse/Z3yN8veHUZ/mma4qwlkjYzovS1NzLHZ599ndf5kZO8wVvxc2Y9XZMnF37qhEleSVINfqydmYJweQkaR6vbf+lNnENFJ4SQ90Rtyc8/m0LbTkY7dSyXw3r3BBJXklLNJo5NL7Lox4l36NTiodWE7rGWeNg+wHSG34tlerZ8dO5ea4r26gwiU4dGdD6isIdYxw8ZHDePsD3j13KR8G0Do4CHFpmeOMlnAeDANn1BToAWPLz/AJjhpx8P7chR4S+jpezw2OJz7i/bOcwO+s572tJ2vL0SDgellfNTT1MsFM2KFtV7MsrnmSn2haxYBsksOd724J+Jh4Dh724NWRkt2nnEbb7fSOlLb5dVzpmZnct0RERqGcB1hibCpqyaMRyQA7UQJNy5rXwBp3kPEjLeKWtBMfkrqJs80YieXyscwEnZMcjmHM8e6mVh+iDzNhn0jRC6npTVRi9pJKKMOgcMsxdwve2TQndq4pHRURa4gnt6p2V7WdO9w3jkVCToQhCAQhCAQhCAQhCAQhCAQhCAQhCAQhCAQhCAQhCAQhCAQhCAQhCAQhCAQhCAQhCD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04" y="2960985"/>
            <a:ext cx="2263695" cy="902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4" name="Picture 12" descr="http://www.logisoft.com/media/catalog/product/cache/1/image/9df78eab33525d08d6e5fb8d27136e95/T/r/Treuters_ReferenceManager12_2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4114800"/>
            <a:ext cx="1262069" cy="1456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http://grabdata.com/assets/MerlinLogo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994" y="194205"/>
            <a:ext cx="1010826" cy="136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079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5654"/>
            <a:ext cx="1826746" cy="1826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720" y="1035446"/>
            <a:ext cx="2087553" cy="181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270" y="400519"/>
            <a:ext cx="1858828" cy="1357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AutoShape 7" descr="data:image/jpeg;base64,/9j/4AAQSkZJRgABAQAAAQABAAD/2wCEAAkGBxISEBUUEBQVFBUWFxQYFRgYGBQUFRkXFxQWFhUXFhUYHSggGBolGxQYITEhJSkrLi4uFx8zODMsNyouLisBCgoKDg0OGxAQGiwmHyUsLCwsNCwsLTQsLCwsLCwsLCwsLDUsLCwsLDQsLywsLCwsLCwvLDQsNCwsLDcsLiwsLP/AABEIAI4BZAMBIgACEQEDEQH/xAAcAAABBAMBAAAAAAAAAAAAAAAABQYHCAEDBAL/xABLEAABAwICBwUDCQYCBwkAAAABAAIDBBEFIQYHEjFBUWETInGBkTJCoQgUI1JicoKxwTVzkqKy0VOTFzRDVMLS8BUWJHSUo7PT8f/EABoBAQADAQEBAAAAAAAAAAAAAAABAwQFAgb/xAAjEQEAAgICAwACAwEAAAAAAAAAAQIDEQQxEiFBIlFCYYET/9oADAMBAAIRAxEAPwCcUISZjWLtgbzefZb+p5BTETM6hEzr3Lsq6xkTdqRwaPz8BxTartK3HKFth9Z2Z8gMh8Ug1dW+V21Ibn4DoBwC0rXTBEdqLZZnp1z4pO/2pH+AOyPRtguUknfmhZsroiI6V7DTyXXT4lMz2ZHeBO0PQ5LlWQkxE9kScVDpQ4ZTNuObcj6HI/BOOkq2StvG4EfEeI4KPAt9LO6NwcwkH/rI8wqL4YnpbXJMdpDQk3CMVbMLHJ43j9R0SkssxMTqV0TsIQhQkIQhAIQtT6hg3uaPEgINqF4ZK07iD4EFe0AhCEAhCEAhCEAhC8PmaN5A8SAg9oWplQw7nNPgQVsBQZQhCAQhCAQhCAQsE81q+dR3tttv94INyFgOB3LKAQhCAQhCAQhCDkxOtEMZe7huHMncFH1TUOkeXvNyd/8AYdEs6W1m1KIxuYM/vEXPwt8UhLbgpqN/tmyW3OgsoXuKMuIa0XJNgOqu2rYYwkgAEk7gMyfAJw4dow52cx2fsi215ncEr4Lg7YW3Och3nl0alQlZMmeZ9VX0xftw0+DwM3RtPU94/FdbYWjc0DyCyJBuXtUTMz2tiIaJKSN3tMafFoXDUYDC7cCw/ZP6HJKqEi0x1JMRJp1GFSwO22HaDc7jePFvJOPD6sSxhw8COR4hdK5IqUMkLmZNd7Q4X4OH5L1N/KPfaIrrp1oQgrw9Oevro4I3SzvbHGwXc5xAaB1KhLTDXq7aMeFxgN3dtKCSd+bIuHAguv8AdCaOtzTx2I1RjicRSwuIjAOUjgSDM7nf3eQ5ElR+gXcW0xxCpJNRVzPv7u2WM/y2WaN/JIZKVcC0ZrK0kUkEk1siWjuA8nPNmg58SnhTalcWcAXMhj6OlbceOxcII8ilc03YS08wSD6hOHCNPMSpjeGrmt9V7jKz+CS4CXK/U3i8YuIWS8+zkYT6OIv5Jk4jh01PIY6iN8Txva9pa7xseHVBN2hevJr3NjxOMMvl28YOwP3keZA6tv4BTPTztkY18bg9jgHNc0hzXAi4IIyII4qkClvUVpw6CoFBO68MzvobnKOU+6OTXnK31iOZQWIQhYc4AXOQG8oNNdWRwxukme2ONgu5ziGtA6kqFdL9etnFmGRAjd20oOf3IsrDq4/hTM1s6fPxGpMcTiKSJxEbQcpHDIyu5392+4HmSmAgcWLac4lUm81XMR9VrjGz+COzfgm/JIXElxJJ3km5PiUqYFo1WVpIpIJJrZEtHcB5OebNBz4lPCm1K4s4AuZDHfg6Vtx47FwgjlKeH6Q1cBBgqZ47btmR7Rl0BsR0TyqtSuLMBLWRSdGytufDb2Qmbjej9VRu2auCSEndtNIafuu3O8igkHRbXdWwODa0Nqo+JsI5gL7w5o2XWHAjPmFPOjOkdNXwCekftsORG5zHDex7fdcPjvFwbqmSeGq/S12HV7Hl1oZC2OccNgnJ/i0m9+VxxQWzQsApI0t0gjoKOWplzDB3W8XPJsxg8SRnwFzwQaNL9MKTDYtuqfYm/Zxt70ryPqt5dTYC4zUFaUa66+oJbSbNJHw2bPlI6vcLD8IHimHpDjk9bUPnqX7cj/4Wjgxg91o5fqkxB34jjNTUEmonllv9eR7/AIErgTpwTV5idW0OgpZNg7nP2YmkcwZCNoeF04W6kMVtugHTtc/6bII9pK6WI3ikfGebHOYfgU78C1rYrSkWqDO0e5OO1B/H7f8AMtWM6rsWpgXPpnSNG90RbL/K07XwTOc0g2ORG9BaDQDWtS4iRDIPm9SdzHG7H/u35XP2TY8rqQlR5jyCC0kEEEEZEEbiDwKs9qa03diNIY5zepg2Q88ZGH2JPvZEHqAeKCQ0IQgEIQgjWsl25Hu+s5x9SVqAWS1ZC6TGE5tEaDfK4c2s/wCI/p6ptWUg4TFsQRj7Lb+JFz8Sqc9tV0sxRuXU42C5ZZV0vbcWSRVPLTYrLWNr5l6lnXbQ1YeLe8N/90gTTrjFaWODmnMf9WKt/wCe4V+ej1QuTDa9szNpvg4cQeS61RMa9LQhCEAmprTxQ02EVcjSQ4x9m0g2IMrhFcHgRt38k60wNebCcDqCPddAT4dswfmQgq2nZqx0WGJYiyCQkRNBklsbEsbbug8LlzR5lNNSNqIxmOmxUNlIaJ43RNJyG2XNcwX6luz4kILK0NFHDG2OFjY42izWtAa0DoAuhCEAkTSzRamxGAw1LAcjsPFhJG7g5juB6bjxultCCmWlWBSUNXLTTZujdYOAsHNIux46FpB+CTIZXMcHMJa5pBaRkQQbgjrdWJ1tas6nE6qKeldC0iLYk7Rz2k2cS0jZY6+TimN/oHxP/FpP8yb/AOpBP+jmJfOqOCcZdrFHIRyLmAkeRJHkmrrqxw0uES7Bs+cthaej7l9vwNcPNLWgGDzUeGwU1S5jpIg9riwktt2jywAkA5MLRu4JgfKEoameOkjpoJpgHSvf2cb5LEBjW7WyDbe7f1QV8T71S6DjE6s9tcU8Oy6W2ReSTsRg8L2NzyB3Egpvf90cR/3Gr/8ATzf8qsLqLwR9LhZ7aN8cks0j3NkaWPAAaxo2XAG1mX/EUD8oaOOGNscLGxsaLNa0BrQOgC6EIQC4sZwmGqhdDUxtkjeLFp+BB3hw4EZhdqEFPdPNGnYdXy0xJc1pDo3He6Nwu0nqNx6tKb6ln5SDW/8AaMBHtGmbfwE0uyfi70USoLjaCVpnwykkcbudBFtH7QYA74gqLflKYmdmkpge6TJM4dQAyM/zSeqkXVb+xqL9y38yom+UnEfntM7gYCB4tkcT/UEEPqadQehMMzX11SwSbD9iBrgC0OaA50hB3kXAHIgnlaFlYv5O+MxyUD6a4EkMjnbPExyWIcOfe2geWXMIJYQhCAUa629XUVbA+op2BtXG0u7oA7YAXLHji6wyO/hu3SUhBRxPfUzi5psZp87NmJgf1EnsD/MDPROnG9R9fJUzPgkpRE+WR0Yc+UEMc8loIEZAIBA3owTUpiUFTDMZaW0csUhs+W/ceHZfRb8kFg0IQgEIQgj3FYNieRv2iR4HMfArmATl0tovZlH3Xf8ACfzHom4At+O26wy2jUsWUg4dJtQxnmxv5JhAJ06L1d2GM725jwP9j+arzxuNveOdSXVyYhSdo3L2huP6FdaFkidL5MSqkIJByIyISbPOndpNhJkaZIx32jMfWH9wo+nnXQw6vDLk3WSlhuNOp5Q8Zjc9vMf35KR6KrZLG18Z2muFwf0PIqFpZktaI6Rmmk2ZDeF5732T9cfqpz8fyjyjt5xZtTqekrIXmN4IBBuCLgjMEHcQvS5zYEmaT4QKyjnp3EDtY3sBOYDiO663R1j5JTQgpHXUj4ZXxStLJI3Oa9p3hzTYj1C0hWV1q6rm4heppNmOqA7wOTJgBYBx914AADuWR4EV2xbCp6WUxVMb4pBva4WPiOBHUZIJK0L111NM1sVcw1UYsA+9pwBzJyk87HmSpZwTWlhVTbZqWxOPuzfREdNo90nwJVT0ILvwVDHtDo3Ne07i0hwPgQtipPh+JzwO2oJZIjzY9zD/AClPXBtcOKwWDpWztHCVgcbffbZ3qSgtGhRFo3r1pZSG1sT6c/XbeWPzAG030KlTD8QinjEkEjJY3bnMIc0+Y49EHShCEAhaK2tjhYZJntjY3NznuDWjxJyUbY/rvw6AltOJKpwvm0dnHcfbfmfENIQSghV0xXXvXvyp4YIR1DpXepIH8qamIaysWmvt1koBvkzZi38O4AUFtJJA0XcQBzJsPVM/SbWbhtG07U7ZpBujhIkcTyJHdb5kKrNbiU8xvNLJJ997n/1ErlQLemWk0uI1j6mYBpdYMYMwxjfZaDx5k8SSctyQ16cwgAkGx3dc7Zc8wV5QW51W/sai/ct/Mpr/ACgNHHVNAyojF30rnOcM79k8ASG3Gxaw9AHJ0arf2NRfuW/mU6JGBwIcAQQQQcwQd4I4hBR5d2DYtPSTNmppHRSN3Ob8QQcnA8jcFSjrL1QSwvfUYawyQm7nQi5kj4nYG97OgzHXeoiewgkEWIyIORBG8EIJ30W18RkBmIwljtxlh7zD1dGTdvkXeAUk4Lpvh1Xb5vVROJ3NLuzf/A+zvgqeoQXiBWVTTCNKa2lt82qZowPdD3bH8B7p9E+sE15YhFYVDIqlvG47J/8AEzu/yoLIoUf6Ka3cOrCGPcaaU5Bstg0nk2Ud31seif4KDKEIQCEIQaqiAPYWuzBFimNW0bonljuG48xwKfy4MWw8TM5OHsn9D0VuK/jP9PF67MsBb6aVzHBzciFh0RaSHCxGRC9NatU+1J5UFY2Vm0N/EciulNDD6kxP2hu4jmE64JQ9oc03BWO9PGV9bbhsTA070fLb1EI7v+1aOH2x05+vNP8AXl7QRYi4O++5TjyTS24RekWjSCSV4JTh00wD5rLtMH0Ul9n7J4s/UdPBNsldilovG4c20TWdSfGgOkuw4U0x7pNonHg4+4eh4dcuOUjKvxKl7QjHPnVP3zeWOzX8z9V/mB6grDy8Gvzj/Wrj5d/jJxoQhYWsLgxjBaerj7Oqhjmbye0G3Vp3tPULvQgiXHtRFFLc0kstMeDT9NGPAOIf/MUxMY1H4nFcwGGoHANf2byOrZLNH8RVlUIKa4xorXUt/nNLNGBvcWO2P8wd0+qRleMhNHSbVthtcCZIGxyG/wBLEBE+/M2Fnn7wKCpScGhumFVhs4kp3nZJ+kiJPZyDiHN4Hk4Zhd+sPQKfCpgHntIH37KUCwNt7Hj3XjluI3cbNBBcvRTSGHEKRlTAe6/e0+0x4ycx3UH1FjuK0aa6VQ4bSunmzPsxsBAdI87mjkOJPAA+Ch35OWNObVT0pPckj7VovkHxkNNh1a/P7gSJr2x91TijoQfo6YCNo4bZAdK7xvZv4EDX0u0vq8Sl7SqkJAPcjFxEwcmt59TmeaQVhT1qb1ZQ9hHXVzBI+QB8EbhdjWH2ZHN3Oc4ZgHIAg79wRLgWhWI1gvS0sr2nc8gRxnwkeQ0+RTzoNRWJPsZJKaIcQXve4eTWWP8AErHgW3LKCEaD5Pzb3nrSRxEcQaf4nPP5J14JqbwqnIL431DhneZ9x/AwNaR0IKkNCCtvyhoGR4lAyNrWNbRxBrWgNaB29RkAMgFFylX5R37Vh/8AKR//AD1CipBbnVb+xqL9y38ynUmrqt/Y1F+5b+ZTqQCbmkmg2H19zVU7HP8A8Rt45Ol3tsT4G4TjQghLGtQLDc0dWW77MmaHZ8PpGWsPwlMfFtT2LwezC2cc4ntd/K7ZcfIK0qEFJ8QwyeB2zURSQuO4SMfGfRwC5Fd2qpY5WFkrGyMORa9oc0jq05FRvphqYoqlrn0Y+aTbxs3MLjydH7ni21t9igrUpP1Vaz5aKRlNVvL6RxDQXZugvkHNPGPm3gMxusY/x3CJqSofBUN2JIzZw3jmC08QRmCuFBeFrgRcZhZTD1J40arCIts3dA50Dj0ZYx+jHMHkn4gEIQgEIQgScaw3bG2wd8b/ALQ/um+1qeyRcXw/PbaPvD9Vdjv8lXav0jtalHDKoxmx9k7+nVcjWra1i929vMHM03WUmYdUW7rt3Dp0Sms8xpbE7JGlWHCopJGWu4NLmfebmPXd5qFLqwJCr9PYOcBuubeF10ODadTDHy49xLySl/QTFOwrWXPdl+jd+I9w/wAVvUpukryHkG4yIzHiMwt16eVZrP1krbxncLEhRXry0prsPFI6il7NsnbiTuRvBLeyLPaBtkX7lJ1HNtxsf9ZrXeoB/VR7r7wcz4SZGgl1PIyXLM7Bux/kA8O/CuA7CHv9LuM/71/7UP8AyKctUGkktfholqH9pM2SRj3Wa3cdpuTQAO65vDgqpqR9TGnLcOqXRVDrU89tp3COQZNefskGx8jwQWcQvEUrXNDmEOa4AtIIIIOYII3he0AhCEDO1u0DJsGqg8DuM7Rp5OjIcCOtrjzVTVY7XzpbHDROomOBnn2dpozLIgQ4l3LasAByJPBVxQSBqKJ/7bgt9Se/h2Tv1smrpbMX19U473VE59ZXKRPk54WX4hNP7sMOz+OVw2f5WP8Ago/01pTFiVWxwsW1E3oZHEfAhAkQs2nBotmQM92ZtmruQQtY1rWizWgNaOQAsB6BUgVw9BtJY8Qoop2OBcWhsrRvZKANtpHDPMcwQUDgQhCAQhRfrX1nx0Ub6ajeH1bgQS3NsAORLjuMnJvDeeAIRVruxptVi8mwQWwNbACM7lhc5/o97h5JgrLnEkk5k7zxWEFudVv7Gov3LfzKiLWJrGxWkxSpghqNmNjxsNMcRs1zGuAuW3PtcVLeqp18Go/3QHo5w/RQ78ofB+yxFlQB3aiIXPOSKzHX/AY0CLHrdxi4vU3FxcdnDmL5j2FaOlmD2Ne03DmtcDzDhcfmqQqxGpDT6OanZQ1Dw2eIbMJcbCWMbmtP12jK3EAEXsbBLaEIQCELBKCCvlKYewPpJwAHuEsbuZDS1zPTad6qElJOvHS2OurWx07g+KmDmh4sWve4jtC0je0bLRfjY2yzUbILC/JuJ+Y1PL5wLePZMv8AopeUd6iMKMGDsc4WM8kk2fI2jb5FsYPmn/FUscSGva4jeAQSPEBBtQi6EAheQ4buW9ekAsELKECLW0Wwbj2T8Oi1MYl17ARY7knSU+yenBWVu8TVpYxKdM67c+C5WRrtjZYKLSmHHjlcIKeWU+4wkfetZo8yQFAxKfWszSESO+bRG7WG8pG4vG5nlvPW3JMIldTh4prTc/XP5WTytqPjJK8OKCVspKcyyMjbve5rB4uIH6rZ0yp50fFqSAH/AAov6Auuqp2SRujkaHMe1zXtOYc1wIcD0IJC9QxhrQ0bgAB4AWC9r52Z3O3biNQqHrC0PkwysdC67onXdBIffZfiRltt3Eee4hNhXN0l0dpq+Aw1UYew5g7nMduDmO913/4clX7TDU1XUpL6QfO4cyNnKZo4B0fveLb35BQk2tFdPa/D+7TTHs737J47SLiTZp9m5N7tIJUgUXygJwB21HE88SyR8Y8muDvzUO1NO+NxbI1zHDe1wLXDxBzC1oJvk+UEbd2hF+s/9o028d12YlOC2HsqZp4saXSW5bbyR5gAqNLIAvkEGyoqHyPL5HOe9xJc5xLnEneS45kr1RUck0jYoWl8jyGsa0XJJ3AJ16MassSrSC2Awxn/AGk14225gHvO8gp81f6uKXCxtt+mqCLOmcLWHFsbfcHxPEoOrVpokMMoGwmxlee0ncNxkcALA/VaAGjnYnioj+UHou6KrbWsb9HOA2Qj3ZWCwv8AeaBbq0qw64sZwqGqgfBUMEkcgs5p9QQeBBzBGYIQUpSxo1pNVUEvaUkro3G20Mix4HB7Dk7eeoubWTx041Q1lG5z6VrqqDMgtF5Wjk+MZn7zcugUcPaQSCCCN4OR9EEyYfr/AJ2tAqKSOQ8Sx7ogfwuDvzW+o+UE+30dC0G290xcL+AYPzUJ2WED60j1s4pVtLO1EDDvbADHcdXkl/oQCmMlzR3RCurnAUtO94Jtt22Yx4yOs3yvdTxq61RQUJbPVltRUCxaLfRRnm0H23faPkBvQQdpHodUUVJSz1LSx1SZbRkZsYwRlm3yc7bcdngGjjcBtq1WuDRR+IYcWwi80LhLG369gWvZ4lriR1aFViWMtcWuBaQSCCLEEGxBB3G6CS9A9b8uHUgpn04nawuMZ7QxuaHHaLT3XXFyeW9SNPTnSXAy9zGxTbcjoACSGvjJa0OdxDgSDlxBtkq1q0WophGCw3BF3zEXFrgyGxHRBWWuo5IZHxTMLJGEte12RBG8FaGuIIINiMwRkQVavWFq3psUG2T2NQ0WbK0X2hwbI33m9d458FAGk+rnEaEntYHSRi/0sQMkduZsLs/EAgVNHtcOKUrQ1z21LBYATAucB+8aQ4/iJTth+UE63foQT0nI+BjUJWRZBNVT8oGUg9lRMaeBdK5w8wGD80x9KtZuJV7THLKI4nZOjiHZtI5ONy5w6E26JmLfR0ckrgyFj5HHc1jXPcfJoug0Jzav9EJcTrGwsDhG2zp5BuZH4nLaNrNHPPcDZ16Ialq2ocH1v/hYt5Bs6YjkGbmeLt3IqfdG9HqahgENLGGMGZ4uc61i57t7nZb/ANEEf4+75z89Y27cOwuEs+bsc6NtRNHDtGOR7DtCJjbN2RvOaT6jB4miiM1DSU7at8UcM1FNJHVQySsLmPzYNq3HM+aUcSDqWTFqF4scQbNPROJDWyyyw7EsO06zWvDw2wJzBW+m0YiwyajrRBGIxC2Or2yy9O7Yv84jc85G92ODTcgiwKDowTTxtKJaXFZQainldH2gAHax7LHxylvukteLjPchN+LQJuNyz4jLtRNnlPYAggugjjjiikLSLja2CfAhCCSdJZZIAKmIbWxlKz60RO/oWnMHhdy7MHxiGpZtQuv9Zpye3o5v67l3OYCCCLg5EcCOSinSjBJKGbtIC5sZPcc0kFhPuEj4cwr8VK5Pxn1PxTktNPy+JXWVFuHawamPKVrZhzPcf6jL4Jcg1kU5Hfilaemw4etwptxctfhHIpP09lghNB2sWjHuzH8Lf1ck+t1msA+hgcTze4NHo29/UKI42Wf4pnPjj6f2Q6Jg6Y6dNaHQ0btp250o9lvMRn3nfa3DrwaGN6V1VUC2R+yw+4zut8+LvMpCJWzDwtTu7Ll5W/VWSV5JWCV5JXQYtglPjVZgpknNS8dyK4Z1kcM7fdafVwTY0ewSWsmEUQy3vf7rG8z15DifMic8Jw6OnhZFELNYLDmTvLjzJNyfFY+ZnitfCO5aeLi8reU9Q7EIQuQ6YQhCDkr8MgnGzPFHKOUjGvH8wKQZ9XWEv30UA+63Y/pITpQgacGrXCGbqKE/e2n/ANRN0tYbgFJT/wCr08MXVkbGH1AulJCAQhCAQhCASZimj1JU/wCs08Mp5vjY4+pF0poQNJ+rPCCbmii8tsD0DrLtodCMNhIMdFTgjcTG1xHm4EpwIQYa0AWGQWUIQCRMZ0RoKt21U0sUjvrFoD/N4sfiltCBtUGgGFwkGOiguNxc3tCPAvunI1oG5ZQgEIQgSsR0aoqg3npYJTzdExzv4iLpHl1Z4Q43NFF5bbfg1wTtQgbFPq9wpns0NP8AiYH/ANV0v0dDFC3ZhjZG3kxrWD0aF0IQCEIQceK4VBUxmKpiZLGd7XgOF+BF9x6hIVNq8wxj2u+b7ZZmwSyTTMb92OV7mj0TpQgwAhZQgFqqqZkjCyRoc1wsQdxW1CCLNJtCJYSX0wMse/Z3yN8veHUZ/mma4qwlkjYzovS1NzLHZ599ndf5kZO8wVvxc2Y9XZMnF37qhEleSVINfqydmYJweQkaR6vbf+lNnENFJ4SQ90Rtyc8/m0LbTkY7dSyXw3r3BBJXklLNJo5NL7Lox4l36NTiodWE7rGWeNg+wHSG34tlerZ8dO5ea4r26gwiU4dGdD6isIdYxw8ZHDePsD3j13KR8G0Do4CHFpmeOMlnAeDANn1BToAWPLz/AJjhpx8P7chR4S+jpezw2OJz7i/bOcwO+s572tJ2vL0SDgellfNTT1MsFM2KFtV7MsrnmSn2haxYBsksOd724J+Jh4Dh724NWRkt2nnEbb7fSOlLb5dVzpmZnct0RERqGcB1hibCpqyaMRyQA7UQJNy5rXwBp3kPEjLeKWtBMfkrqJs80YieXyscwEnZMcjmHM8e6mVh+iDzNhn0jRC6npTVRi9pJKKMOgcMsxdwve2TQndq4pHRURa4gnt6p2V7WdO9w3jkVCToQhCAQhCAQhCAQhCAQhCAQhCAQhCAQhCAQhCAQhCAQhCAQhCAQhCAQhCAQh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9" descr="data:image/jpeg;base64,/9j/4AAQSkZJRgABAQAAAQABAAD/2wCEAAkGBxISEBUUEBQVFBUWFxQYFRgYGBQUFRkXFxQWFhUXFhUYHSggGBolGxQYITEhJSkrLi4uFx8zODMsNyouLisBCgoKDg0OGxAQGiwmHyUsLCwsNCwsLTQsLCwsLCwsLCwsLDUsLCwsLDQsLywsLCwsLCwvLDQsNCwsLDcsLiwsLP/AABEIAI4BZAMBIgACEQEDEQH/xAAcAAABBAMBAAAAAAAAAAAAAAAABQYHCAEDBAL/xABLEAABAwICBwUDCQYCBwkAAAABAAIDBBEFIQYHEjFBUWETInGBkTJCoQgUI1JicoKxwTVzkqKy0VOTFzRDVMLS8BUWJHSUo7PT8f/EABoBAQADAQEBAAAAAAAAAAAAAAABAwQFAgb/xAAjEQEAAgICAwACAwEAAAAAAAAAAQIDEQQxEiFBIlFCYYET/9oADAMBAAIRAxEAPwCcUISZjWLtgbzefZb+p5BTETM6hEzr3Lsq6xkTdqRwaPz8BxTartK3HKFth9Z2Z8gMh8Ug1dW+V21Ibn4DoBwC0rXTBEdqLZZnp1z4pO/2pH+AOyPRtguUknfmhZsroiI6V7DTyXXT4lMz2ZHeBO0PQ5LlWQkxE9kScVDpQ4ZTNuObcj6HI/BOOkq2StvG4EfEeI4KPAt9LO6NwcwkH/rI8wqL4YnpbXJMdpDQk3CMVbMLHJ43j9R0SkssxMTqV0TsIQhQkIQhAIQtT6hg3uaPEgINqF4ZK07iD4EFe0AhCEAhCEAhCEAhC8PmaN5A8SAg9oWplQw7nNPgQVsBQZQhCAQhCAQhCAQsE81q+dR3tttv94INyFgOB3LKAQhCAQhCAQhCDkxOtEMZe7huHMncFH1TUOkeXvNyd/8AYdEs6W1m1KIxuYM/vEXPwt8UhLbgpqN/tmyW3OgsoXuKMuIa0XJNgOqu2rYYwkgAEk7gMyfAJw4dow52cx2fsi215ncEr4Lg7YW3Och3nl0alQlZMmeZ9VX0xftw0+DwM3RtPU94/FdbYWjc0DyCyJBuXtUTMz2tiIaJKSN3tMafFoXDUYDC7cCw/ZP6HJKqEi0x1JMRJp1GFSwO22HaDc7jePFvJOPD6sSxhw8COR4hdK5IqUMkLmZNd7Q4X4OH5L1N/KPfaIrrp1oQgrw9Oevro4I3SzvbHGwXc5xAaB1KhLTDXq7aMeFxgN3dtKCSd+bIuHAguv8AdCaOtzTx2I1RjicRSwuIjAOUjgSDM7nf3eQ5ElR+gXcW0xxCpJNRVzPv7u2WM/y2WaN/JIZKVcC0ZrK0kUkEk1siWjuA8nPNmg58SnhTalcWcAXMhj6OlbceOxcII8ilc03YS08wSD6hOHCNPMSpjeGrmt9V7jKz+CS4CXK/U3i8YuIWS8+zkYT6OIv5Jk4jh01PIY6iN8Txva9pa7xseHVBN2hevJr3NjxOMMvl28YOwP3keZA6tv4BTPTztkY18bg9jgHNc0hzXAi4IIyII4qkClvUVpw6CoFBO68MzvobnKOU+6OTXnK31iOZQWIQhYc4AXOQG8oNNdWRwxukme2ONgu5ziGtA6kqFdL9etnFmGRAjd20oOf3IsrDq4/hTM1s6fPxGpMcTiKSJxEbQcpHDIyu5392+4HmSmAgcWLac4lUm81XMR9VrjGz+COzfgm/JIXElxJJ3km5PiUqYFo1WVpIpIJJrZEtHcB5OebNBz4lPCm1K4s4AuZDHfg6Vtx47FwgjlKeH6Q1cBBgqZ47btmR7Rl0BsR0TyqtSuLMBLWRSdGytufDb2Qmbjej9VRu2auCSEndtNIafuu3O8igkHRbXdWwODa0Nqo+JsI5gL7w5o2XWHAjPmFPOjOkdNXwCekftsORG5zHDex7fdcPjvFwbqmSeGq/S12HV7Hl1oZC2OccNgnJ/i0m9+VxxQWzQsApI0t0gjoKOWplzDB3W8XPJsxg8SRnwFzwQaNL9MKTDYtuqfYm/Zxt70ryPqt5dTYC4zUFaUa66+oJbSbNJHw2bPlI6vcLD8IHimHpDjk9bUPnqX7cj/4Wjgxg91o5fqkxB34jjNTUEmonllv9eR7/AIErgTpwTV5idW0OgpZNg7nP2YmkcwZCNoeF04W6kMVtugHTtc/6bII9pK6WI3ikfGebHOYfgU78C1rYrSkWqDO0e5OO1B/H7f8AMtWM6rsWpgXPpnSNG90RbL/K07XwTOc0g2ORG9BaDQDWtS4iRDIPm9SdzHG7H/u35XP2TY8rqQlR5jyCC0kEEEEZEEbiDwKs9qa03diNIY5zepg2Q88ZGH2JPvZEHqAeKCQ0IQgEIQgjWsl25Hu+s5x9SVqAWS1ZC6TGE5tEaDfK4c2s/wCI/p6ptWUg4TFsQRj7Lb+JFz8Sqc9tV0sxRuXU42C5ZZV0vbcWSRVPLTYrLWNr5l6lnXbQ1YeLe8N/90gTTrjFaWODmnMf9WKt/wCe4V+ej1QuTDa9szNpvg4cQeS61RMa9LQhCEAmprTxQ02EVcjSQ4x9m0g2IMrhFcHgRt38k60wNebCcDqCPddAT4dswfmQgq2nZqx0WGJYiyCQkRNBklsbEsbbug8LlzR5lNNSNqIxmOmxUNlIaJ43RNJyG2XNcwX6luz4kILK0NFHDG2OFjY42izWtAa0DoAuhCEAkTSzRamxGAw1LAcjsPFhJG7g5juB6bjxultCCmWlWBSUNXLTTZujdYOAsHNIux46FpB+CTIZXMcHMJa5pBaRkQQbgjrdWJ1tas6nE6qKeldC0iLYk7Rz2k2cS0jZY6+TimN/oHxP/FpP8yb/AOpBP+jmJfOqOCcZdrFHIRyLmAkeRJHkmrrqxw0uES7Bs+cthaej7l9vwNcPNLWgGDzUeGwU1S5jpIg9riwktt2jywAkA5MLRu4JgfKEoameOkjpoJpgHSvf2cb5LEBjW7WyDbe7f1QV8T71S6DjE6s9tcU8Oy6W2ReSTsRg8L2NzyB3Egpvf90cR/3Gr/8ATzf8qsLqLwR9LhZ7aN8cks0j3NkaWPAAaxo2XAG1mX/EUD8oaOOGNscLGxsaLNa0BrQOgC6EIQC4sZwmGqhdDUxtkjeLFp+BB3hw4EZhdqEFPdPNGnYdXy0xJc1pDo3He6Nwu0nqNx6tKb6ln5SDW/8AaMBHtGmbfwE0uyfi70USoLjaCVpnwykkcbudBFtH7QYA74gqLflKYmdmkpge6TJM4dQAyM/zSeqkXVb+xqL9y38yom+UnEfntM7gYCB4tkcT/UEEPqadQehMMzX11SwSbD9iBrgC0OaA50hB3kXAHIgnlaFlYv5O+MxyUD6a4EkMjnbPExyWIcOfe2geWXMIJYQhCAUa629XUVbA+op2BtXG0u7oA7YAXLHji6wyO/hu3SUhBRxPfUzi5psZp87NmJgf1EnsD/MDPROnG9R9fJUzPgkpRE+WR0Yc+UEMc8loIEZAIBA3owTUpiUFTDMZaW0csUhs+W/ceHZfRb8kFg0IQgEIQgj3FYNieRv2iR4HMfArmATl0tovZlH3Xf8ACfzHom4At+O26wy2jUsWUg4dJtQxnmxv5JhAJ06L1d2GM725jwP9j+arzxuNveOdSXVyYhSdo3L2huP6FdaFkidL5MSqkIJByIyISbPOndpNhJkaZIx32jMfWH9wo+nnXQw6vDLk3WSlhuNOp5Q8Zjc9vMf35KR6KrZLG18Z2muFwf0PIqFpZktaI6Rmmk2ZDeF5732T9cfqpz8fyjyjt5xZtTqekrIXmN4IBBuCLgjMEHcQvS5zYEmaT4QKyjnp3EDtY3sBOYDiO663R1j5JTQgpHXUj4ZXxStLJI3Oa9p3hzTYj1C0hWV1q6rm4heppNmOqA7wOTJgBYBx914AADuWR4EV2xbCp6WUxVMb4pBva4WPiOBHUZIJK0L111NM1sVcw1UYsA+9pwBzJyk87HmSpZwTWlhVTbZqWxOPuzfREdNo90nwJVT0ILvwVDHtDo3Ne07i0hwPgQtipPh+JzwO2oJZIjzY9zD/AClPXBtcOKwWDpWztHCVgcbffbZ3qSgtGhRFo3r1pZSG1sT6c/XbeWPzAG030KlTD8QinjEkEjJY3bnMIc0+Y49EHShCEAhaK2tjhYZJntjY3NznuDWjxJyUbY/rvw6AltOJKpwvm0dnHcfbfmfENIQSghV0xXXvXvyp4YIR1DpXepIH8qamIaysWmvt1koBvkzZi38O4AUFtJJA0XcQBzJsPVM/SbWbhtG07U7ZpBujhIkcTyJHdb5kKrNbiU8xvNLJJ997n/1ErlQLemWk0uI1j6mYBpdYMYMwxjfZaDx5k8SSctyQ16cwgAkGx3dc7Zc8wV5QW51W/sai/ct/Mpr/ACgNHHVNAyojF30rnOcM79k8ASG3Gxaw9AHJ0arf2NRfuW/mU6JGBwIcAQQQQcwQd4I4hBR5d2DYtPSTNmppHRSN3Ob8QQcnA8jcFSjrL1QSwvfUYawyQm7nQi5kj4nYG97OgzHXeoiewgkEWIyIORBG8EIJ30W18RkBmIwljtxlh7zD1dGTdvkXeAUk4Lpvh1Xb5vVROJ3NLuzf/A+zvgqeoQXiBWVTTCNKa2lt82qZowPdD3bH8B7p9E+sE15YhFYVDIqlvG47J/8AEzu/yoLIoUf6Ka3cOrCGPcaaU5Bstg0nk2Ud31seif4KDKEIQCEIQaqiAPYWuzBFimNW0bonljuG48xwKfy4MWw8TM5OHsn9D0VuK/jP9PF67MsBb6aVzHBzciFh0RaSHCxGRC9NatU+1J5UFY2Vm0N/EciulNDD6kxP2hu4jmE64JQ9oc03BWO9PGV9bbhsTA070fLb1EI7v+1aOH2x05+vNP8AXl7QRYi4O++5TjyTS24RekWjSCSV4JTh00wD5rLtMH0Ul9n7J4s/UdPBNsldilovG4c20TWdSfGgOkuw4U0x7pNonHg4+4eh4dcuOUjKvxKl7QjHPnVP3zeWOzX8z9V/mB6grDy8Gvzj/Wrj5d/jJxoQhYWsLgxjBaerj7Oqhjmbye0G3Vp3tPULvQgiXHtRFFLc0kstMeDT9NGPAOIf/MUxMY1H4nFcwGGoHANf2byOrZLNH8RVlUIKa4xorXUt/nNLNGBvcWO2P8wd0+qRleMhNHSbVthtcCZIGxyG/wBLEBE+/M2Fnn7wKCpScGhumFVhs4kp3nZJ+kiJPZyDiHN4Hk4Zhd+sPQKfCpgHntIH37KUCwNt7Hj3XjluI3cbNBBcvRTSGHEKRlTAe6/e0+0x4ycx3UH1FjuK0aa6VQ4bSunmzPsxsBAdI87mjkOJPAA+Ch35OWNObVT0pPckj7VovkHxkNNh1a/P7gSJr2x91TijoQfo6YCNo4bZAdK7xvZv4EDX0u0vq8Sl7SqkJAPcjFxEwcmt59TmeaQVhT1qb1ZQ9hHXVzBI+QB8EbhdjWH2ZHN3Oc4ZgHIAg79wRLgWhWI1gvS0sr2nc8gRxnwkeQ0+RTzoNRWJPsZJKaIcQXve4eTWWP8AErHgW3LKCEaD5Pzb3nrSRxEcQaf4nPP5J14JqbwqnIL431DhneZ9x/AwNaR0IKkNCCtvyhoGR4lAyNrWNbRxBrWgNaB29RkAMgFFylX5R37Vh/8AKR//AD1CipBbnVb+xqL9y38ynUmrqt/Y1F+5b+ZTqQCbmkmg2H19zVU7HP8A8Rt45Ol3tsT4G4TjQghLGtQLDc0dWW77MmaHZ8PpGWsPwlMfFtT2LwezC2cc4ntd/K7ZcfIK0qEFJ8QwyeB2zURSQuO4SMfGfRwC5Fd2qpY5WFkrGyMORa9oc0jq05FRvphqYoqlrn0Y+aTbxs3MLjydH7ni21t9igrUpP1Vaz5aKRlNVvL6RxDQXZugvkHNPGPm3gMxusY/x3CJqSofBUN2JIzZw3jmC08QRmCuFBeFrgRcZhZTD1J40arCIts3dA50Dj0ZYx+jHMHkn4gEIQgEIQgScaw3bG2wd8b/ALQ/um+1qeyRcXw/PbaPvD9Vdjv8lXav0jtalHDKoxmx9k7+nVcjWra1i929vMHM03WUmYdUW7rt3Dp0Sms8xpbE7JGlWHCopJGWu4NLmfebmPXd5qFLqwJCr9PYOcBuubeF10ODadTDHy49xLySl/QTFOwrWXPdl+jd+I9w/wAVvUpukryHkG4yIzHiMwt16eVZrP1krbxncLEhRXry0prsPFI6il7NsnbiTuRvBLeyLPaBtkX7lJ1HNtxsf9ZrXeoB/VR7r7wcz4SZGgl1PIyXLM7Bux/kA8O/CuA7CHv9LuM/71/7UP8AyKctUGkktfholqH9pM2SRj3Wa3cdpuTQAO65vDgqpqR9TGnLcOqXRVDrU89tp3COQZNefskGx8jwQWcQvEUrXNDmEOa4AtIIIIOYII3he0AhCEDO1u0DJsGqg8DuM7Rp5OjIcCOtrjzVTVY7XzpbHDROomOBnn2dpozLIgQ4l3LasAByJPBVxQSBqKJ/7bgt9Se/h2Tv1smrpbMX19U473VE59ZXKRPk54WX4hNP7sMOz+OVw2f5WP8Ago/01pTFiVWxwsW1E3oZHEfAhAkQs2nBotmQM92ZtmruQQtY1rWizWgNaOQAsB6BUgVw9BtJY8Qoop2OBcWhsrRvZKANtpHDPMcwQUDgQhCAQhRfrX1nx0Ub6ajeH1bgQS3NsAORLjuMnJvDeeAIRVruxptVi8mwQWwNbACM7lhc5/o97h5JgrLnEkk5k7zxWEFudVv7Gov3LfzKiLWJrGxWkxSpghqNmNjxsNMcRs1zGuAuW3PtcVLeqp18Go/3QHo5w/RQ78ofB+yxFlQB3aiIXPOSKzHX/AY0CLHrdxi4vU3FxcdnDmL5j2FaOlmD2Ne03DmtcDzDhcfmqQqxGpDT6OanZQ1Dw2eIbMJcbCWMbmtP12jK3EAEXsbBLaEIQCELBKCCvlKYewPpJwAHuEsbuZDS1zPTad6qElJOvHS2OurWx07g+KmDmh4sWve4jtC0je0bLRfjY2yzUbILC/JuJ+Y1PL5wLePZMv8AopeUd6iMKMGDsc4WM8kk2fI2jb5FsYPmn/FUscSGva4jeAQSPEBBtQi6EAheQ4buW9ekAsELKECLW0Wwbj2T8Oi1MYl17ARY7knSU+yenBWVu8TVpYxKdM67c+C5WRrtjZYKLSmHHjlcIKeWU+4wkfetZo8yQFAxKfWszSESO+bRG7WG8pG4vG5nlvPW3JMIldTh4prTc/XP5WTytqPjJK8OKCVspKcyyMjbve5rB4uIH6rZ0yp50fFqSAH/AAov6Auuqp2SRujkaHMe1zXtOYc1wIcD0IJC9QxhrQ0bgAB4AWC9r52Z3O3biNQqHrC0PkwysdC67onXdBIffZfiRltt3Eee4hNhXN0l0dpq+Aw1UYew5g7nMduDmO913/4clX7TDU1XUpL6QfO4cyNnKZo4B0fveLb35BQk2tFdPa/D+7TTHs737J47SLiTZp9m5N7tIJUgUXygJwB21HE88SyR8Y8muDvzUO1NO+NxbI1zHDe1wLXDxBzC1oJvk+UEbd2hF+s/9o028d12YlOC2HsqZp4saXSW5bbyR5gAqNLIAvkEGyoqHyPL5HOe9xJc5xLnEneS45kr1RUck0jYoWl8jyGsa0XJJ3AJ16MassSrSC2Awxn/AGk14225gHvO8gp81f6uKXCxtt+mqCLOmcLWHFsbfcHxPEoOrVpokMMoGwmxlee0ncNxkcALA/VaAGjnYnioj+UHou6KrbWsb9HOA2Qj3ZWCwv8AeaBbq0qw64sZwqGqgfBUMEkcgs5p9QQeBBzBGYIQUpSxo1pNVUEvaUkro3G20Mix4HB7Dk7eeoubWTx041Q1lG5z6VrqqDMgtF5Wjk+MZn7zcugUcPaQSCCCN4OR9EEyYfr/AJ2tAqKSOQ8Sx7ogfwuDvzW+o+UE+30dC0G290xcL+AYPzUJ2WED60j1s4pVtLO1EDDvbADHcdXkl/oQCmMlzR3RCurnAUtO94Jtt22Yx4yOs3yvdTxq61RQUJbPVltRUCxaLfRRnm0H23faPkBvQQdpHodUUVJSz1LSx1SZbRkZsYwRlm3yc7bcdngGjjcBtq1WuDRR+IYcWwi80LhLG369gWvZ4lriR1aFViWMtcWuBaQSCCLEEGxBB3G6CS9A9b8uHUgpn04nawuMZ7QxuaHHaLT3XXFyeW9SNPTnSXAy9zGxTbcjoACSGvjJa0OdxDgSDlxBtkq1q0WophGCw3BF3zEXFrgyGxHRBWWuo5IZHxTMLJGEte12RBG8FaGuIIINiMwRkQVavWFq3psUG2T2NQ0WbK0X2hwbI33m9d458FAGk+rnEaEntYHSRi/0sQMkduZsLs/EAgVNHtcOKUrQ1z21LBYATAucB+8aQ4/iJTth+UE63foQT0nI+BjUJWRZBNVT8oGUg9lRMaeBdK5w8wGD80x9KtZuJV7THLKI4nZOjiHZtI5ONy5w6E26JmLfR0ckrgyFj5HHc1jXPcfJoug0Jzav9EJcTrGwsDhG2zp5BuZH4nLaNrNHPPcDZ16Ialq2ocH1v/hYt5Bs6YjkGbmeLt3IqfdG9HqahgENLGGMGZ4uc61i57t7nZb/ANEEf4+75z89Y27cOwuEs+bsc6NtRNHDtGOR7DtCJjbN2RvOaT6jB4miiM1DSU7at8UcM1FNJHVQySsLmPzYNq3HM+aUcSDqWTFqF4scQbNPROJDWyyyw7EsO06zWvDw2wJzBW+m0YiwyajrRBGIxC2Or2yy9O7Yv84jc85G92ODTcgiwKDowTTxtKJaXFZQainldH2gAHax7LHxylvukteLjPchN+LQJuNyz4jLtRNnlPYAggugjjjiikLSLja2CfAhCCSdJZZIAKmIbWxlKz60RO/oWnMHhdy7MHxiGpZtQuv9Zpye3o5v67l3OYCCCLg5EcCOSinSjBJKGbtIC5sZPcc0kFhPuEj4cwr8VK5Pxn1PxTktNPy+JXWVFuHawamPKVrZhzPcf6jL4Jcg1kU5Hfilaemw4etwptxctfhHIpP09lghNB2sWjHuzH8Lf1ck+t1msA+hgcTze4NHo29/UKI42Wf4pnPjj6f2Q6Jg6Y6dNaHQ0btp250o9lvMRn3nfa3DrwaGN6V1VUC2R+yw+4zut8+LvMpCJWzDwtTu7Ll5W/VWSV5JWCV5JXQYtglPjVZgpknNS8dyK4Z1kcM7fdafVwTY0ewSWsmEUQy3vf7rG8z15DifMic8Jw6OnhZFELNYLDmTvLjzJNyfFY+ZnitfCO5aeLi8reU9Q7EIQuQ6YQhCDkr8MgnGzPFHKOUjGvH8wKQZ9XWEv30UA+63Y/pITpQgacGrXCGbqKE/e2n/ANRN0tYbgFJT/wCr08MXVkbGH1AulJCAQhCAQhCASZimj1JU/wCs08Mp5vjY4+pF0poQNJ+rPCCbmii8tsD0DrLtodCMNhIMdFTgjcTG1xHm4EpwIQYa0AWGQWUIQCRMZ0RoKt21U0sUjvrFoD/N4sfiltCBtUGgGFwkGOiguNxc3tCPAvunI1oG5ZQgEIQgSsR0aoqg3npYJTzdExzv4iLpHl1Z4Q43NFF5bbfg1wTtQgbFPq9wpns0NP8AiYH/ANV0v0dDFC3ZhjZG3kxrWD0aF0IQCEIQceK4VBUxmKpiZLGd7XgOF+BF9x6hIVNq8wxj2u+b7ZZmwSyTTMb92OV7mj0TpQgwAhZQgFqqqZkjCyRoc1wsQdxW1CCLNJtCJYSX0wMse/Z3yN8veHUZ/mma4qwlkjYzovS1NzLHZ599ndf5kZO8wVvxc2Y9XZMnF37qhEleSVINfqydmYJweQkaR6vbf+lNnENFJ4SQ90Rtyc8/m0LbTkY7dSyXw3r3BBJXklLNJo5NL7Lox4l36NTiodWE7rGWeNg+wHSG34tlerZ8dO5ea4r26gwiU4dGdD6isIdYxw8ZHDePsD3j13KR8G0Do4CHFpmeOMlnAeDANn1BToAWPLz/AJjhpx8P7chR4S+jpezw2OJz7i/bOcwO+s572tJ2vL0SDgellfNTT1MsFM2KFtV7MsrnmSn2haxYBsksOd724J+Jh4Dh724NWRkt2nnEbb7fSOlLb5dVzpmZnct0RERqGcB1hibCpqyaMRyQA7UQJNy5rXwBp3kPEjLeKWtBMfkrqJs80YieXyscwEnZMcjmHM8e6mVh+iDzNhn0jRC6npTVRi9pJKKMOgcMsxdwve2TQndq4pHRURa4gnt6p2V7WdO9w3jkVCToQhCAQhCAQhCAQhCAQhCAQhCAQhCAQhCAQhCAQhCAQhCAQhCAQhCAQhCAQhCAQhCD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152" y="2398491"/>
            <a:ext cx="2263695" cy="902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4" name="Picture 12" descr="http://www.logisoft.com/media/catalog/product/cache/1/image/9df78eab33525d08d6e5fb8d27136e95/T/r/Treuters_ReferenceManager12_2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4114799"/>
            <a:ext cx="1447800" cy="167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http://grabdata.com/assets/MerlinLogo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4648200"/>
            <a:ext cx="1010826" cy="136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keith.hurley.STN\Downloads\mongodb-logo-large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946" y="4948296"/>
            <a:ext cx="3053685" cy="94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ttp://webapps-cdn.esri.com/Apps/MegaMenu/img/logo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497" y="4043052"/>
            <a:ext cx="2448268" cy="90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neo4j.com/wp-content/themes/neo4jweb/assets/images/neo4j-logo-2015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885" y="3695700"/>
            <a:ext cx="2143125" cy="9525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2251661"/>
            <a:ext cx="2136775" cy="1196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873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bfpe.org/en/wp-content/uploads/sites/2/2014/11/Validated-stam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6448">
            <a:off x="-198473" y="656242"/>
            <a:ext cx="5873222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lifeofanarchitect.com/wp-content/uploads/2014/08/integrity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3962">
            <a:off x="3464442" y="2514600"/>
            <a:ext cx="5715000" cy="193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Image result for no cut and past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56" b="100000" l="5000" r="91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867150"/>
            <a:ext cx="312420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803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4600"/>
            <a:ext cx="8229600" cy="18288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What are data skills?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32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4" descr="data:image/jpeg;base64,/9j/4AAQSkZJRgABAQAAAQABAAD/2wCEAAkGBwgHBhQIBwgVFhUXGCEYGRcYGRsfHhkgHiQcHx0nJB4iICshJCMnJxwhLDEjJikuLjI2GyA3ODUsNygvMDcBCgoKDg0OGxAQGzcmHyYsLy03NTc0LCw0NCwuLywwLDQsLSwsMCw0LDQsLCwsLC8vMiwsLCwsLC4sLSwsLCw0LP/AABEIAOEA4QMBEQACEQEDEQH/xAAcAAEAAwEBAQEBAAAAAAAAAAAABQYHBAMCCAH/xABDEAACAQQAAwUEBAgOAwAAAAAAAQIDBAURBhIhBzFBUWEicYGhE1KRsRQXI0JygpLRFTZTVWJlc6KjssLS4vAkMsH/xAAbAQEAAgMBAQAAAAAAAAAAAAAAAgMBBAUGB//EADcRAQABAwEECAMHBAMBAAAAAAABAgMRBAUSITEGE0FRYZGx0XGhwRYiMoHh8PEUIzNyNFNjUv/aAAwDAQACEQMRAD8ApZrPq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9inKXLFbb8ATOOMrxguzHMZGkq19UjQi+5STc/wBnpr4tP0JRRMuHqtvae1O7RG9PlHmsS7IrPl65apv9CP3bJdX4ud9pLmf8cecojLdlGRt6bqYu8hV1+bJckn7urj9rRibc9jbsdIrVU4u07vjz/X1QHC3CVfN52pibuq6E6cHN80Nvo4rWtr629mKYzOHQ120qdPYpvURvRM45+E+y2/ig/rv/AAv+ZLq/FyPtL/5/P9D8UH9d/wCF/wAx1fifaX/z+f6Pmr2Q1VH8lmk3602vnzjq570o6Sx22/n+io8R8GZnh6P0t3QUqf8AKQ6xXv8AFfFaITExzdfR7U0+q4UTirunn+qOwmEyOdu/wbGWzm/F9yivNt9F/wB0YiJnk2NTq7Wmo3rs4+vwX6w7I6soKWQyqT8oQ3r9ZtfcWRbntcC70kjP9u35z9I93RcdkVBw/wDGy8k/6UE18mh1firo6SVZ+9b+f6KdxLwRmeH4OvWpKpS/lIbaX6S717+71ITTMc3Z0e1tPqp3YnFXdP07/VD4jE3+Zu1a422c5eOu5Lzb7kveY58m5qNTa09G/cnEfvkv+P7I7icFLI5SMX9WEXL+82vuLItz2vP3eklMTi3Rn4zj5Oyr2RWzh+Ry80/WCa+TQ6vxU09JK8/etx5qlxH2f5nB0ncKKq0l1c4b3Fese9e9bXm0RmmYdbR7Z0+ond/DV3T9J/hUyLrAAAAAAAAAAAAAaZ2PcP0bipPN3UN8j5KafcpaTlL3pNJe9+hZbjPF5npBrKqYjT09vGfh2R7/AJNZLXk3HXyuNt7pWtfIUo1H3QlOKk993RvZjMLqdPdqp36aJmO/E483YZUuV2Fq8ksj9EvpVB0+bxcW1LT8+senlt+ZjHHK3rq+r6rP3c5x48vq6jKp4Vr21t58le5hF9+pSSfzZjMJ02q6ozTEy+qFxQuFzW9aMl/Raf3GcsVUVU/ijD7qQhVpunUimmtNPqmvcGImYnMOLD4ewwtq7bG26hFycnrxb9e/0XokYiIjku1Gpu6ireuTmeTsq1KdGm6lWail1bb0l8TKmmmapxHN4WWRscgm7C9p1Nd/JOMte/TMRMSsuWLlr/JTMfGJj1dM4xnBwnFNPo0+5mVcTMTmEfhMJj8HQlRxtBRUpOT8+vhvyXcl5EaaYp5L9Tqruoqiq5OcRj9/VISlGEXKb0l1bfgSURGeEOWzyePv5ONjfUqjXeoTjLXv0zETErLli7b410zHxiYdZlUxvjvg+la8SxlZ+xSrLm0l3S5oxkkvLcov02/JIoqpxL2Wy9p1V6aYr41U8PyxMxnymFNy2PVhUShU2m2uq000otprzSkvt10aIuzp7/Wxxj+OPtLgC8AAAAAAAAAANl7Gr2nW4fqWe/ap1N69JJaf2p/YW257HjekVqadRTX2THzj9w0AsefZRxL2X39e/qXmLvYTU5OfLPakuZ71vqn73opm3L1ej2/apt00XaZjERGY48vD+XjPiHjnhfHxtLrGrkpx5VOUJT6Lu3OMtGN6qlONFs3WXJror4z2ZiPlMZTXZ5xrlOI81OzyEKSjGk5rki09qUF4yfT2mToqmZaW1tlWNJZiu3nOccfhPh4NDLHnmK9sf8bI/wBhH/NMorj7z2vR7/iz/tPpCC4FuLu24st3Yt7lUUZJeMG/b36a2/TW/AjHCYw3tqUW69JX1nZEz+fZ836HNl88AITjDh9cS4Z2H4S6b5lJS1tbW+jW1tdfPv0/AjXTvRhvbP1n9Je6zdzwx/DN7bgvi3hXJLI4mEKrjtezLvTWtOL5W/ct9Uirdqicw9HXtTQ623Nq7mnPf9J4v5edpHFdjV+ivbGlCXlOlNP5yE3Kmbew9DcjNFUzHhMT9Gu2N1SvrKF3by3GcVJP0a2XROXkLtuq3XNFXOJw4uJsPHP4SpjZV3Dn17S66aaa6eK6dxiqnejC/RamdNepuxGcMvjwDxRw7kY5HEunVdN7XLLTa8U4y10a6NJsq3Ko4vUTtjRaq3Nq7mnP74TGfR9X3aLxbjqv0V/YU6b8p0prfu3Lr8Bv1MWtiaG7GbdczHhMeyDzPHOWzLg7unS9jeuWLW967/a34J9NPoYmqZ5t7T7JsWM7kzx+Hsgby8qXclzpJRWoxW9Jd3i233Lq230XkYb9u1FGcdrmCwAAAAAAAAAAJbhnPXXDuVjfWnXwlF904+K/c/BozE4nLV1ujo1Vqbdf5T3S3Xh3ijFcQ0FOxuFzeNOXScfh4+9bRdTVEvCavQX9LViuOHf2Jok0gCOt8HjbXKvJ2trGFSUXCTj0Uk3F9Uum9xXXvMbsZy2K9XertdVVVmmJz6+6RMtdEZXhnDZi6/CclYRnPXLtuXcttdz9WRmmJ4y27Gv1Finct1Yjn2PrFcOYbD1XWxuPhCT6cy6vXve2kIpiOTF/W6i/G7crmYSpJqqVPtIxFHiKeNrvVOOoqsuseb87evzfDmXk/DqV9ZGfB2o2Hfq08Xafxd3bjs/Pw+q4W1xRuqKrW1aM4vulFpp/FFjj10VUTu1RiXqEXPfWVrkLd299bxnF/mySa+f3mJjKy3drtVb1E4nwVKd3DgCtG2uHJ2NRtQl1cqEurcX4yg+rXitPvK/wTjsdaLc7Tiaqf8sc+zejv8J7J7OS3Wd5bX1BV7O4jOL7pRaa+RZE55ORct126t2uMS9zKDyurahd0HQuqMZxffGSTT+DExlOiuqirepnEsd7SeCqWD1k8Wn9DJ6lDv8Ao2+7T+q/Xufv6U1045PY7H2rOo/tXfxRynvj3UEg7wAAAAAAAAAAAL7huzO6y2Kp5CjlKaVSKlrlfTfh8CUUTMZcHUbeos3arc0TwnHN01eyjJW9J1qOTg5RTaSjJNtdUk995nq5VU9IrNUxTVROJ+CCxHHvEWJkoO8dSK6clVc397/3+ZGKpb+o2PpL/HdxPfHD5cvk17gziOPE+Id6rdwcZOEo72tpJ9H5akv+9S6mreh5DaOhnR3erznMZ/fkniTQAK1xFxviuHb9WV/Cq5OKn7MU1ptr6y8iE1xE4dLSbKv6q31lvGM44/wh63avgoR/J21eT/Riv9RjrIblPR3UzzmI/OfZAVOMMrxtklg8fUjawqJrfWUpaTenLppNLuX2sjNU1cG/GzLOz7c6i5G/MY8Ij8vc/FFffzrT/Zl+8dXLP2kt/wDXPnCIz+BzXAbp3Nrk5am2uanzRSa1pNb099ej8mRmmaW3pdZp9pb1NdHLvxPkluGu1DIxuoWuZoxqRk1HniuWa303pey/ckiUXJjm1NbsC1uTXZnExxxzj39WulzyKF4wwb4hwU8dCooybi4ya2k00/u2viRqpzGG7s/V/wBLfi7MZjj6Mpz/AArmOCKEcja5N+1LlcqXNHXit9eqZTNM08Xq9LtDT7Qqm1XR2Z44nydWD7UstaSUMtTjWh4vSjP5ey/dr4mYuTHNVqej9iuM2p3Z849/3ybLCSnBSXj1L3jZjE4QXHlKnW4Puo1e5U3L4x6r5pEK/wAMt7ZdU06u3Md/rzfngpfQwAAAAAAAAAAAal2S8U0qdP8AgC+qJdW6Lfc99XH376rz215FlFWOEvLbe2fVM/1NEfH392plryyFyPCeByVx+EXuLhKb6uS2m/fprfxIzRTLds7R1VqndormI8/VJ2Vna2Fsrayt4wgu6MUkjMRjk1rl2u7VvVzmXuZVgGK9sf8AGuP9hH/NMor/ABPa9Hv+LP8AtPpCiEXddOPva+OvoXtrLU4SUl71/wDArvWqbtE26uUxh+iOHM7Z8QYyN7ZT9JR8YS8U/wB/iX01Zh871mkuaW5Nuv8ALxh3Xdrb3tu7e8oRnB98ZJNP4MzMZ5qLdyu3VvUTiUVY8JcP4+6V1aYuCmntPq9P022l8DEUUx2Nq7tHVXadyuucJsk0njSu7atcTt6VeLnDXPFNNx31W13rfqE6rddNMVTHCeU9/wAH1cUKNzRdC4pKUZLTjJJpr1TDFFdVExVTOJhDW/B3DttdfhNHE01JPa3tpP0Tel9hHcp7m5XtPV107s3Jx+/zTpJos77XOI6Ntjf4Et57qVNOevzIrr19ZPXTy35oruT2PRbB0NVdz+oqjhHLxn9PVjxU9gAAAAAAAAAAAD+p6e0BeOHu0zLYymqGQpqvBdE5PU1+t138Vv1JRXMOHq9g2L0zVbndn5eXt5LdR7WMHOG6tpXi/Lli/nzE+shyKujupieFUT5+ziyHa5aRhrG4ycn51GopfCPNv7UYm53QutdG7kz/AHK4j4cfXCv4btHvaWelks1zVIum4Rpw1GMW3B7Sf6Pe9sjFc5zLoajYdubEWrPCc5mZ4zPCff4LH+NzH/zXV/aiS6zwc37N3f8A7j5qHxxxDR4lzCvqFCUEqahqTTfRyfh7yEzmcu/szRVaSzNuqc8c+ivGHQAO/DZnIYS7/CsZcuEvHykvJruaEcOMKNRpbWoo3LsZj98mjYrtbh9Go5fGvf1qTXX9WWtftMsi53w85f6NznNmvz949knU7V8FGO4Wtdvy5Yf7zPWQ1o6O6mZ4zT5z7K3ne1W/u6bo4i1VFPpzyfNL4dNL5kZrmXR0vR61RO9eq3vDlHv6KVjsxkMZkf4Qs7qSqb25b3zb7+bffv1Icnbvaa1et9XXT930+Hc0bE9rdP6NRzGNlv61Jpp/qya1+0yyLne85f6OTnNmvh4+8eySq9q+DjH8na15P9GC/wBRnrIa1PR3Uzzqpjz9lZznapkruDpYq2jRT6czfNP4dEl9j95Ga5l09N0es0Tm7VveHKPf0UGrVqVqrq1qjlJvbbe236sg79NMUxiIxD4D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data:image/jpeg;base64,/9j/4AAQSkZJRgABAQAAAQABAAD/2wCEAAkGBwgHBhQIBwgVFhUXGCEYGRcYGRsfHhkgHiQcHx0nJB4iICshJCMnJxwhLDEjJikuLjI2GyA3ODUsNygvMDcBCgoKDg0OGxAQGzcmHyYsLy03NTc0LCw0NCwuLywwLDQsLSwsMCw0LDQsLCwsLC8vMiwsLCwsLC4sLSwsLCw0LP/AABEIAOEA4QMBEQACEQEDEQH/xAAcAAEAAwEBAQEBAAAAAAAAAAAABQYHBAMCCAH/xABDEAACAQQAAwUEBAgOAwAAAAAAAQIDBAURBhIhBzFBUWEicYGhE1KRsRQXI0JygpLRFTZTVWJlc6KjssLS4vAkMsH/xAAbAQEAAgMBAQAAAAAAAAAAAAAAAgMBBAUGB//EADcRAQABAwEECAMHBAMBAAAAAAABAgMRBAUSITEGE0FRYZGx0XGhwRYiMoHh8PEUIzNyNFNjUv/aAAwDAQACEQMRAD8ApZrPq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9inKXLFbb8ATOOMrxguzHMZGkq19UjQi+5STc/wBnpr4tP0JRRMuHqtvae1O7RG9PlHmsS7IrPl65apv9CP3bJdX4ud9pLmf8cecojLdlGRt6bqYu8hV1+bJckn7urj9rRibc9jbsdIrVU4u07vjz/X1QHC3CVfN52pibuq6E6cHN80Nvo4rWtr629mKYzOHQ120qdPYpvURvRM45+E+y2/ig/rv/AAv+ZLq/FyPtL/5/P9D8UH9d/wCF/wAx1fifaX/z+f6Pmr2Q1VH8lmk3602vnzjq570o6Sx22/n+io8R8GZnh6P0t3QUqf8AKQ6xXv8AFfFaITExzdfR7U0+q4UTirunn+qOwmEyOdu/wbGWzm/F9yivNt9F/wB0YiJnk2NTq7Wmo3rs4+vwX6w7I6soKWQyqT8oQ3r9ZtfcWRbntcC70kjP9u35z9I93RcdkVBw/wDGy8k/6UE18mh1firo6SVZ+9b+f6KdxLwRmeH4OvWpKpS/lIbaX6S717+71ITTMc3Z0e1tPqp3YnFXdP07/VD4jE3+Zu1a422c5eOu5Lzb7kveY58m5qNTa09G/cnEfvkv+P7I7icFLI5SMX9WEXL+82vuLItz2vP3eklMTi3Rn4zj5Oyr2RWzh+Ry80/WCa+TQ6vxU09JK8/etx5qlxH2f5nB0ncKKq0l1c4b3Fese9e9bXm0RmmYdbR7Z0+ond/DV3T9J/hUyLrAAAAAAAAAAAAAaZ2PcP0bipPN3UN8j5KafcpaTlL3pNJe9+hZbjPF5npBrKqYjT09vGfh2R7/AJNZLXk3HXyuNt7pWtfIUo1H3QlOKk993RvZjMLqdPdqp36aJmO/E483YZUuV2Fq8ksj9EvpVB0+bxcW1LT8+senlt+ZjHHK3rq+r6rP3c5x48vq6jKp4Vr21t58le5hF9+pSSfzZjMJ02q6ozTEy+qFxQuFzW9aMl/Raf3GcsVUVU/ijD7qQhVpunUimmtNPqmvcGImYnMOLD4ewwtq7bG26hFycnrxb9e/0XokYiIjku1Gpu6ireuTmeTsq1KdGm6lWail1bb0l8TKmmmapxHN4WWRscgm7C9p1Nd/JOMte/TMRMSsuWLlr/JTMfGJj1dM4xnBwnFNPo0+5mVcTMTmEfhMJj8HQlRxtBRUpOT8+vhvyXcl5EaaYp5L9Tqruoqiq5OcRj9/VISlGEXKb0l1bfgSURGeEOWzyePv5ONjfUqjXeoTjLXv0zETErLli7b410zHxiYdZlUxvjvg+la8SxlZ+xSrLm0l3S5oxkkvLcov02/JIoqpxL2Wy9p1V6aYr41U8PyxMxnymFNy2PVhUShU2m2uq000otprzSkvt10aIuzp7/Wxxj+OPtLgC8AAAAAAAAAANl7Gr2nW4fqWe/ap1N69JJaf2p/YW257HjekVqadRTX2THzj9w0AsefZRxL2X39e/qXmLvYTU5OfLPakuZ71vqn73opm3L1ej2/apt00XaZjERGY48vD+XjPiHjnhfHxtLrGrkpx5VOUJT6Lu3OMtGN6qlONFs3WXJror4z2ZiPlMZTXZ5xrlOI81OzyEKSjGk5rki09qUF4yfT2mToqmZaW1tlWNJZiu3nOccfhPh4NDLHnmK9sf8bI/wBhH/NMorj7z2vR7/iz/tPpCC4FuLu24st3Yt7lUUZJeMG/b36a2/TW/AjHCYw3tqUW69JX1nZEz+fZ836HNl88AITjDh9cS4Z2H4S6b5lJS1tbW+jW1tdfPv0/AjXTvRhvbP1n9Je6zdzwx/DN7bgvi3hXJLI4mEKrjtezLvTWtOL5W/ct9Uirdqicw9HXtTQ623Nq7mnPf9J4v5edpHFdjV+ivbGlCXlOlNP5yE3Kmbew9DcjNFUzHhMT9Gu2N1SvrKF3by3GcVJP0a2XROXkLtuq3XNFXOJw4uJsPHP4SpjZV3Dn17S66aaa6eK6dxiqnejC/RamdNepuxGcMvjwDxRw7kY5HEunVdN7XLLTa8U4y10a6NJsq3Ko4vUTtjRaq3Nq7mnP74TGfR9X3aLxbjqv0V/YU6b8p0prfu3Lr8Bv1MWtiaG7GbdczHhMeyDzPHOWzLg7unS9jeuWLW967/a34J9NPoYmqZ5t7T7JsWM7kzx+Hsgby8qXclzpJRWoxW9Jd3i233Lq230XkYb9u1FGcdrmCwAAAAAAAAAAJbhnPXXDuVjfWnXwlF904+K/c/BozE4nLV1ujo1Vqbdf5T3S3Xh3ijFcQ0FOxuFzeNOXScfh4+9bRdTVEvCavQX9LViuOHf2Jok0gCOt8HjbXKvJ2trGFSUXCTj0Uk3F9Uum9xXXvMbsZy2K9XertdVVVmmJz6+6RMtdEZXhnDZi6/CclYRnPXLtuXcttdz9WRmmJ4y27Gv1Finct1Yjn2PrFcOYbD1XWxuPhCT6cy6vXve2kIpiOTF/W6i/G7crmYSpJqqVPtIxFHiKeNrvVOOoqsuseb87evzfDmXk/DqV9ZGfB2o2Hfq08Xafxd3bjs/Pw+q4W1xRuqKrW1aM4vulFpp/FFjj10VUTu1RiXqEXPfWVrkLd299bxnF/mySa+f3mJjKy3drtVb1E4nwVKd3DgCtG2uHJ2NRtQl1cqEurcX4yg+rXitPvK/wTjsdaLc7Tiaqf8sc+zejv8J7J7OS3Wd5bX1BV7O4jOL7pRaa+RZE55ORct126t2uMS9zKDyurahd0HQuqMZxffGSTT+DExlOiuqirepnEsd7SeCqWD1k8Wn9DJ6lDv8Ao2+7T+q/Xufv6U1045PY7H2rOo/tXfxRynvj3UEg7wAAAAAAAAAAAL7huzO6y2Kp5CjlKaVSKlrlfTfh8CUUTMZcHUbeos3arc0TwnHN01eyjJW9J1qOTg5RTaSjJNtdUk995nq5VU9IrNUxTVROJ+CCxHHvEWJkoO8dSK6clVc397/3+ZGKpb+o2PpL/HdxPfHD5cvk17gziOPE+Id6rdwcZOEo72tpJ9H5akv+9S6mreh5DaOhnR3erznMZ/fkniTQAK1xFxviuHb9WV/Cq5OKn7MU1ptr6y8iE1xE4dLSbKv6q31lvGM44/wh63avgoR/J21eT/Riv9RjrIblPR3UzzmI/OfZAVOMMrxtklg8fUjawqJrfWUpaTenLppNLuX2sjNU1cG/GzLOz7c6i5G/MY8Ij8vc/FFffzrT/Zl+8dXLP2kt/wDXPnCIz+BzXAbp3Nrk5am2uanzRSa1pNb099ej8mRmmaW3pdZp9pb1NdHLvxPkluGu1DIxuoWuZoxqRk1HniuWa303pey/ckiUXJjm1NbsC1uTXZnExxxzj39WulzyKF4wwb4hwU8dCooybi4ya2k00/u2viRqpzGG7s/V/wBLfi7MZjj6Mpz/AArmOCKEcja5N+1LlcqXNHXit9eqZTNM08Xq9LtDT7Qqm1XR2Z44nydWD7UstaSUMtTjWh4vSjP5ey/dr4mYuTHNVqej9iuM2p3Z849/3ybLCSnBSXj1L3jZjE4QXHlKnW4Puo1e5U3L4x6r5pEK/wAMt7ZdU06u3Md/rzfngpfQwAAAAAAAAAAAal2S8U0qdP8AgC+qJdW6Lfc99XH376rz215FlFWOEvLbe2fVM/1NEfH392plryyFyPCeByVx+EXuLhKb6uS2m/fprfxIzRTLds7R1VqndormI8/VJ2Vna2Fsrayt4wgu6MUkjMRjk1rl2u7VvVzmXuZVgGK9sf8AGuP9hH/NMor/ABPa9Hv+LP8AtPpCiEXddOPva+OvoXtrLU4SUl71/wDArvWqbtE26uUxh+iOHM7Z8QYyN7ZT9JR8YS8U/wB/iX01Zh871mkuaW5Nuv8ALxh3Xdrb3tu7e8oRnB98ZJNP4MzMZ5qLdyu3VvUTiUVY8JcP4+6V1aYuCmntPq9P022l8DEUUx2Nq7tHVXadyuucJsk0njSu7atcTt6VeLnDXPFNNx31W13rfqE6rddNMVTHCeU9/wAH1cUKNzRdC4pKUZLTjJJpr1TDFFdVExVTOJhDW/B3DttdfhNHE01JPa3tpP0Tel9hHcp7m5XtPV107s3Jx+/zTpJos77XOI6Ntjf4Et57qVNOevzIrr19ZPXTy35oruT2PRbB0NVdz+oqjhHLxn9PVjxU9gAAAAAAAAAAAD+p6e0BeOHu0zLYymqGQpqvBdE5PU1+t138Vv1JRXMOHq9g2L0zVbndn5eXt5LdR7WMHOG6tpXi/Lli/nzE+shyKujupieFUT5+ziyHa5aRhrG4ycn51GopfCPNv7UYm53QutdG7kz/AHK4j4cfXCv4btHvaWelks1zVIum4Rpw1GMW3B7Sf6Pe9sjFc5zLoajYdubEWrPCc5mZ4zPCff4LH+NzH/zXV/aiS6zwc37N3f8A7j5qHxxxDR4lzCvqFCUEqahqTTfRyfh7yEzmcu/szRVaSzNuqc8c+ivGHQAO/DZnIYS7/CsZcuEvHykvJruaEcOMKNRpbWoo3LsZj98mjYrtbh9Go5fGvf1qTXX9WWtftMsi53w85f6NznNmvz949knU7V8FGO4Wtdvy5Yf7zPWQ1o6O6mZ4zT5z7K3ne1W/u6bo4i1VFPpzyfNL4dNL5kZrmXR0vR61RO9eq3vDlHv6KVjsxkMZkf4Qs7qSqb25b3zb7+bffv1Icnbvaa1et9XXT930+Hc0bE9rdP6NRzGNlv61Jpp/qya1+0yyLne85f6OTnNmvh4+8eySq9q+DjH8na15P9GC/wBRnrIa1PR3Uzzqpjz9lZznapkruDpYq2jRT6czfNP4dEl9j95Ga5l09N0es0Tm7VveHKPf0UGrVqVqrq1qjlJvbbe236sg79NMUxiIxD4D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0" descr="data:image/jpeg;base64,/9j/4AAQSkZJRgABAQAAAQABAAD/2wCEAAkGBxQSEBUUEhQVFBQVFBQVFxcXFRQUFBYUFhUXFhUUFBUYHCggGBwnHBQUIjEhJSkrLi4uFx8zODMsNygtLisBCgoKDg0OGxAQGiwkHyQsLCwsLCwsLCwsLC8sLCwsLCwsLCwsLCwsLCwsLCwsLCwsLSwsLCwsLCwsLCwsNCwsLP/AABEIAMwAzAMBIgACEQEDEQH/xAAcAAABBQEBAQAAAAAAAAAAAAAAAQIDBAYFBwj/xABCEAACAQIDBAgDBAgFBAMAAAABAgADEQQSIQUxUWEGEyJBcYGRoTKxwQdCUvAUIzNicqLR4WNzksLSgrKz4iQlQ//EABkBAQADAQEAAAAAAAAAAAAAAAABAgQDBf/EACYRAQACAgEDAwUBAQAAAAAAAAABEQIDEgQxQSFhcRMiMlGB8CP/2gAMAwEAAhEDEQA/APcYQhAIQhAIQhAIQhAIQhAIQhAIQhAIQhAIQhAIQhAIQhAIQhAIQhAIQhAIQhAIQhAIQhAp7Qxopjnp3X3mwAUfExJsBOTidrV6TE1FVaQXMxbtNbuULT7zY6a7jIdv49kqUqqr2BVC3PwkhaiXJA0Gap/LOJt+viGekuZ0qOz60ygYjKuXIWBXcrjd385NSpyh28J0rzIarKi4ewy1Wbq8xP3QgzX9b8pbwPSRXDl6b0glrswCob7rFrd1t4G+YPagcqmGp9ikMMVqKaXWkZqr5jcEZD2UOYcobZc1XTDoyLTpfo2VmLCoDlSo7J90kh7aju3xXsX7vR8LtyjUUspawJBujd3fcDdzk9PadFlDCqlj35gPnPO8aXxOMpoqWpUsQVJ6wFDTAKkGibdosN4v8XdaRUse1euAUqrg+pqlwQUpL1ZupRlPbJQfe/e0G4RcLXL1MMIs8twm1UrVKrM2TC0FpOpX9TZjp1TlhmvmZRe9ra8pe2RtipiGep1llpVTSVaJutdiOyEqsxDXsST3WMehb0SEwuyeklSpTOJaoKdBc6slmqPnQsMouBdrKTcaAA3Gkt0Ok1QUzXqNSXDMisjtqxLAFV7B1Nje1tOMmi2vhM1g+kzhWOIo9WAQFbNo5bUBVOpNrbryzh+k9JqZdldFDFbsLAkcLnXw3yC4dyE52G23RqU+sV7rrc5W7Nt+bTTzl3D11qKGRgyncVIIPgRCUkIQgEIQgEIQgEIQgEIQgEq46obBF0Z9L/hX7zeQ3cyJZY2FzuEp4XtE1DvbRRwQbh4nefEcJMK5fo7EYUNSanuUoVHLSwI5jfMhguh9WnhKtFq2epmzUHIN6ZA0A10/vym0JiEyUS87xmxdoDDU6gyNi6ZYFh8T0+5ddD3X8IbUFbDUaNc4ZqlSqqLiKa3dVax1QDc2vhYT0ImMJkqvONoYpMJXQPTZhiGDJUCnPTZgvZNr5tT+byCnlpVWwTm1ep1i0iGJV1dWOUjcDlJHhbnPSK1NW+IA23XF5TxWzaT1FqNTU1F3PYZgOF5KrBdbnw70lZjWVVz0WILK1KorkoNMw7O7f2ozGmm+GVSKVWl16MwygKLoyWqqNxFwfKa5+jeHGJOJCEVWFmYMdbkE24XsL+AnNwHRKjRqV3V6hFcZSCQQouSLDdvO+TxtXnTkYrDqqUaDIUQvVstGo1MEsoIswIvcBxY783OM2jQVqdHCh6tCkuHqU8qhXJUsAc4YHuFPUWlnA9E3pYatRNfOWbNSJWwpkDTL3jxlRtkYsYIXtVxdJiUKk3yHuBJ7WnHjI4QfV90m2aZrClRWslKnRTDsuZSahZSSSj37JNiu7ukm1q1arjFK9WEw1QdpmJd0NMZgUIynMzZr85R2pVr0qFPE/o7PWIVK1NVLC9r3yjW97gHdE2zj6eHekz0ywrsouAbq3ZUC9tfbSJ1+6Y2+zrY7E1BjAWw71cFS62kaammQWQ5RUVAwN8yte43HSN6P9IaWExjZRXTCVULMKtKoOqrA9xt2gRfUfScnGYunRr5Krt+ubNTIa2rG2Vr77nW9p3Uxr0s1JToQLnQsp7wG09eUrOvLxK0bsbiK7vQNnbQp16YqUnDqdxFxy1B1G475annH2S4hjWxysxNqoIBJNr1KwNr+Ano85YZcotoyipoQhCXVEIQgEIQgEISOvVCKWO4C/wDYcTArY9sxFPuPaf8Agvov/URbwBjs0hw6kAlviY5m8dwXyAAjzLuV+UgeBMrZooq8YpHJMTGkxuaNJgsMZGxisZEzS0KTJHaV6ke7SB2locspROZXcyapKzmdIccpNLkbjaV6puLHUcDrrxj2MgqNLxDjMosRQpsoeqiN1WqllBIPcAd8Zi8KaZUMO2yB2vvBa5APMD3vL2Aw/W10pkHKn6ypoTr91Tb8/FE6TVM2JbkFHt/ecds+Gvp8fTlPw5f2RVP/AJmMHEufSs3/ACnqk8i+yR7bQxHNa/tWUz12YdH4/wBl6ezuIQhOzmIQhAIQhAJzcbVzPlHwpYnm+9R5DXzEt4zEZEJ3nco4sdwnKTQWvfvJ4k6k+svjHly2ZeFpXjs0q5ovW6S1OfJIwkTGOzxr6xCJN6y0cKwMrvcSItLUpypdZpEzSuK/GBcHdFInKzmaQu0GaRO0tEOcya7SB7R7vIHaXhymUbmRM+UFjayi/wDQese9pEMP1tVKPd+0qfwjcD43Atz5SylXPo0PRTClKOdh26pznjY/COWhvbnM9tp82JqH963pYfSbegDbu+UwOLfNVqHi7H1YmZZm5t6eOPHGIcb7Kav/ANm44/pH/dm+k9onhf2VvbaKn8T1h6rf6z3SZOnn7Z+Wzb3j4EIQndyEIQgEISntTE5EsDZm0B4DvbyHvaTEWiZqLUcbiM73+6t1XmfvN9B5yHNIQeG4aDwi5p2pinK5tNmjajaRmaR1Wk0iZSrVtH9YJULRBUk0jktM0r1BaAqgxC0UiZtEzRheLUHCQM0tDnMpeuEaxkDNGGpLUrOSRjImaBaRMZMQpMlLgXZtyi58pf6M4f8AVmq3x1jm4EJ9wemvnOVUomrUp4cffOepyprx8bj1E13K2g8CPQSmyfDtoxub/S0mi3ubAX7ju8Z56Dr5/Uzd4t1FJz35G5HdwmDTu8pnb2X+zSpbHUedd/dP7T36fO/2fvbGUjwxFMf6s4+k+iJj6btPy17u8CEITS4iEIQAmZnGYrO5buOi8k7vXf6cJ0tuYqy5PxC7fwbreZ09ZwS95214+WTfs9eMJg0XNIbwzTpTPafNIqraiJmkNR9fz+e+KJk/NAtIS8TPLUpaUvDrZAWjS5ikclgtInMi63jELjjJpEyR2MjZ4rNImMtCkgsIqEbydALnwEjLSOvS6wpRXQ1Tdjwprqfz4SUOx0Vw5KviG+Ksezfupg9m3I7/AEncDG+73jadIKoVbhVAAGmgAsBrFp3v3eky5Tc29HDDjEQZtqtbDVNCLrb1Nt4mKU/T5GavpRVIw5BHxMo3+Lf7ZkK5sjHgGPoJzd5Ynoc9q6HhisKfLM4Pzn0hPmXo49mY/hNJ/Sp/7T6amLpe+X8a93gQhCa3ARlaqFUs2gAuY+cDpHj7dgd1i3j91fr6S2ONzSmzOMMbczGYouxJ3k3PLgvkPrIQ0q54oeaqeXOdza1mi5pWDxesii1nNKpff4xWq2BPASmHkxCMpWs8QvK+eIaktStpy4jS3OQmpEzCKRaQsY0vGFucbmkotIWEafGMzQuIRaRBc67t58Bvl7ozRzF8Qw+PsJpe1NTbTxI/lnLroWC0lPbrNl8EGrH2PpNdQpZEVFAyqAoG6wAsJz2ZelNHT4Xlf6O7Ph5kSSip4/IyN34g/P5R1DL4eZE4T2bY7uZ0rqG1NT3sT6WA+ZmUxz2o1D+4/upnf6UVP1qj8KX9bmZnbzWwtX/LI+n1nPKaxl08sJsb4a3+UP8AyJPp2i+ZQeIB9RPmTYQ/ajjRPsyn6T6S2M+bDUW40qZ9UBmLpvyy/jZu7QuQhCbGdBjsSKdMse7cOJO4TA4vElmJJvqSTxJ3mdrpRjiXyDcunixGp8gbeZmcImrVhUW8zqt15cY8H54ueRRLztTLacPHZ5VvFzyKTaXEVez4yv1sixNTUDgL+sizyYhWclnOIueVeshmkotZ6yBqSvmi54LTZucXNK+cRc3OC0+eOQ3NvzbvlfNFqFioVfjqnIvfYfeP54GQmHX6OYfrHeudB+zp8lHxH1AHkZ37Hj6iVsLQSmiougVQo7jp33498ntwJ+cy5Tc29PXhxxoMx4DyMmpOO8H0lck8j7SzTew1BHv8pWezpj3ZHbNTNXqW3DsjysPneZ3pY9sJU55R6ss7FWpmZmP3mJ9STM901e2GA/FVUegc/wC0Tlt9MJdMPXOGc6PL2qn+U/yE+heir5sDhz/g0x6KB9J4H0aTtNzp1B/KZ7p0Fe+zsOf8O3oSPpMXTT98te7s7sIQm5nYrb9A06rFw2RmLK4FwL2urcCCJzVCsLq6keNvnpPRyJQxWxaFQ3akmb8QGR/9a2PvNGO+oqWHZ0fKbiWHfDkd0hKTWVeiqj9lVqU+WjLfmO/1nPxGwcSu7qqw/wBD+h0/mnWN2Ms2XSbI8OCVjSsvYikyftKNWnztmXxJErFkYdh1PsZeJiWeccse7mVBckxlpfbCsO70/tIGpy9KWrXMQvJzSjGpxRaMPFzRCkaVkFpM8M8i1iZjBaxT1IAO+dbo7Qz1WraFUvTp34/eYfLzM4gJC9n43IRO7U6E/nnNrs/CClSVFOii3G53s3mST5zltyqKaumw5ZX+lnPxB+fyiXHh7GJc8j7RGfiPaZ3oFA13/WPxtQrSc6fCeXdaRUgCdNPA29pW6RVCtA6/Eyj5n/bK5LYdrZle7zMzHTduxRHFmPoB/wAppfoJlOmR/W0l4IT7gfSceon/AJy66Y++B0cpdrxVh6qZ7D9nL32bR5Zh6MZ5T0fSzp4/MT0v7L64/QFXvWpUH815i6Wfv/3s1bfxbGES8WegzCEIQCEIQCZ7a2Bo1qhzU0JXS9gGv39oa8PeaGUsXsunUOYrZvxKSp5XI3+cmJpExE+kspV6Npvp1KlM+OYe+vvKlXZOJXvp1hzBR/e49xNRU2RUX9nVJ5OM3uLGV3WsnxUsw4o19OJBsfIXnSNuUM+XS658MlWQr+0o1F5gZh7XkSdW3wuDyOhmu/TU3Mch4MCu/wAY3EYClV+NEbnYX8m3idI6ifLPl0MeJZNsKeF/DX5SBqU0VXo6m9HqUzya4/mlStsnEruenVHBgUbwB1HuJ1jdjLNn0mzHw4hpRookmw75frB1/a0HXmvaHteMpkPpSDFjpruF+88JflDj9PKJqk2wMNnrmpa6URkT+MjtN6E/6po+z4e0q7NwvU0lQWNt53XYm7H1Ms5+IPzmXPK5enqw4Y0fY8fWIWPI+EYLd3tp7Qa/H1lXRJSIO8eonI6TVB2FHMnW44f1napEju9DMxtyrmxB/dsPQf1MrPd0jsoN3+Q/PrMh0mN8YBwRfckzXDu5mZzaGxatTEtUTKVJGmax0UDhxvOHURM4VDromIyuV3Yws6fxCar7PMQVSon4azzP7NwVRWW9KpoRuCndzvpNx0N6PNRVjU+J3LkDuv3X75l0a8ozuYd9mUTDVYepeWIynTtJJucBCEIBCEIBCEIBCEIEdSirbwD4ic+rsOkfhBQ/uEr7DSdSEDhVNlVV+CoGHBx9RK79avx0j4ocw+hmliWgZdcUhNr2PA9k+hj2pA93n/eaCthUcWZQfEAzn1NhJ9wsn8J09N0m0U5bUOB+sYaZHPw/oZeqbLrL8LK/JhlPqP6StUZ1+Omw5jtD21k8lZwhWbmPUQRL7j73k1PEo2gYX4bj5g6x5pjh9JPJX6YuVFzYgC57tBMTVqZmZjvYk+pufpNNt2vkokX+Ls68N5PpM9gtn1axtTXTvY/CPDjITMeFdqgGW/oNSdL6Cdvo/sGowDOLX1N+J1M72xOiyUzmftvxPyHATS06QG6RMrRFKOB2YEG6dALaLCQsIQhAIQhAIQhAIQhAIQhAIQhAIQhAIQhAIhEWECricBTqfGinxAM59bo+v/5u9PzzD0adqEDgJ0dVmDVj1hXcLWUc8tzc852aGGVRYACTQgEIQgEIQgEIQgf/2Q=="/>
          <p:cNvSpPr>
            <a:spLocks noChangeAspect="1" noChangeArrowheads="1"/>
          </p:cNvSpPr>
          <p:nvPr/>
        </p:nvSpPr>
        <p:spPr bwMode="auto">
          <a:xfrm>
            <a:off x="456831" y="6585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609231" y="937625"/>
            <a:ext cx="1330325" cy="394711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51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1" y="1092606"/>
            <a:ext cx="1042416" cy="1042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25657" y="312739"/>
            <a:ext cx="1297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Flat Files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45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4" descr="data:image/jpeg;base64,/9j/4AAQSkZJRgABAQAAAQABAAD/2wCEAAkGBwgHBhQIBwgVFhUXGCEYGRcYGRsfHhkgHiQcHx0nJB4iICshJCMnJxwhLDEjJikuLjI2GyA3ODUsNygvMDcBCgoKDg0OGxAQGzcmHyYsLy03NTc0LCw0NCwuLywwLDQsLSwsMCw0LDQsLCwsLC8vMiwsLCwsLC4sLSwsLCw0LP/AABEIAOEA4QMBEQACEQEDEQH/xAAcAAEAAwEBAQEBAAAAAAAAAAAABQYHBAMCCAH/xABDEAACAQQAAwUEBAgOAwAAAAAAAQIDBAURBhIhBzFBUWEicYGhE1KRsRQXI0JygpLRFTZTVWJlc6KjssLS4vAkMsH/xAAbAQEAAgMBAQAAAAAAAAAAAAAAAgMBBAUGB//EADcRAQABAwEECAMHBAMBAAAAAAABAgMRBAUSITEGE0FRYZGx0XGhwRYiMoHh8PEUIzNyNFNjUv/aAAwDAQACEQMRAD8ApZrPq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9inKXLFbb8ATOOMrxguzHMZGkq19UjQi+5STc/wBnpr4tP0JRRMuHqtvae1O7RG9PlHmsS7IrPl65apv9CP3bJdX4ud9pLmf8cecojLdlGRt6bqYu8hV1+bJckn7urj9rRibc9jbsdIrVU4u07vjz/X1QHC3CVfN52pibuq6E6cHN80Nvo4rWtr629mKYzOHQ120qdPYpvURvRM45+E+y2/ig/rv/AAv+ZLq/FyPtL/5/P9D8UH9d/wCF/wAx1fifaX/z+f6Pmr2Q1VH8lmk3602vnzjq570o6Sx22/n+io8R8GZnh6P0t3QUqf8AKQ6xXv8AFfFaITExzdfR7U0+q4UTirunn+qOwmEyOdu/wbGWzm/F9yivNt9F/wB0YiJnk2NTq7Wmo3rs4+vwX6w7I6soKWQyqT8oQ3r9ZtfcWRbntcC70kjP9u35z9I93RcdkVBw/wDGy8k/6UE18mh1firo6SVZ+9b+f6KdxLwRmeH4OvWpKpS/lIbaX6S717+71ITTMc3Z0e1tPqp3YnFXdP07/VD4jE3+Zu1a422c5eOu5Lzb7kveY58m5qNTa09G/cnEfvkv+P7I7icFLI5SMX9WEXL+82vuLItz2vP3eklMTi3Rn4zj5Oyr2RWzh+Ry80/WCa+TQ6vxU09JK8/etx5qlxH2f5nB0ncKKq0l1c4b3Fese9e9bXm0RmmYdbR7Z0+ond/DV3T9J/hUyLrAAAAAAAAAAAAAaZ2PcP0bipPN3UN8j5KafcpaTlL3pNJe9+hZbjPF5npBrKqYjT09vGfh2R7/AJNZLXk3HXyuNt7pWtfIUo1H3QlOKk993RvZjMLqdPdqp36aJmO/E483YZUuV2Fq8ksj9EvpVB0+bxcW1LT8+senlt+ZjHHK3rq+r6rP3c5x48vq6jKp4Vr21t58le5hF9+pSSfzZjMJ02q6ozTEy+qFxQuFzW9aMl/Raf3GcsVUVU/ijD7qQhVpunUimmtNPqmvcGImYnMOLD4ewwtq7bG26hFycnrxb9e/0XokYiIjku1Gpu6ireuTmeTsq1KdGm6lWail1bb0l8TKmmmapxHN4WWRscgm7C9p1Nd/JOMte/TMRMSsuWLlr/JTMfGJj1dM4xnBwnFNPo0+5mVcTMTmEfhMJj8HQlRxtBRUpOT8+vhvyXcl5EaaYp5L9Tqruoqiq5OcRj9/VISlGEXKb0l1bfgSURGeEOWzyePv5ONjfUqjXeoTjLXv0zETErLli7b410zHxiYdZlUxvjvg+la8SxlZ+xSrLm0l3S5oxkkvLcov02/JIoqpxL2Wy9p1V6aYr41U8PyxMxnymFNy2PVhUShU2m2uq000otprzSkvt10aIuzp7/Wxxj+OPtLgC8AAAAAAAAAANl7Gr2nW4fqWe/ap1N69JJaf2p/YW257HjekVqadRTX2THzj9w0AsefZRxL2X39e/qXmLvYTU5OfLPakuZ71vqn73opm3L1ej2/apt00XaZjERGY48vD+XjPiHjnhfHxtLrGrkpx5VOUJT6Lu3OMtGN6qlONFs3WXJror4z2ZiPlMZTXZ5xrlOI81OzyEKSjGk5rki09qUF4yfT2mToqmZaW1tlWNJZiu3nOccfhPh4NDLHnmK9sf8bI/wBhH/NMorj7z2vR7/iz/tPpCC4FuLu24st3Yt7lUUZJeMG/b36a2/TW/AjHCYw3tqUW69JX1nZEz+fZ836HNl88AITjDh9cS4Z2H4S6b5lJS1tbW+jW1tdfPv0/AjXTvRhvbP1n9Je6zdzwx/DN7bgvi3hXJLI4mEKrjtezLvTWtOL5W/ct9Uirdqicw9HXtTQ623Nq7mnPf9J4v5edpHFdjV+ivbGlCXlOlNP5yE3Kmbew9DcjNFUzHhMT9Gu2N1SvrKF3by3GcVJP0a2XROXkLtuq3XNFXOJw4uJsPHP4SpjZV3Dn17S66aaa6eK6dxiqnejC/RamdNepuxGcMvjwDxRw7kY5HEunVdN7XLLTa8U4y10a6NJsq3Ko4vUTtjRaq3Nq7mnP74TGfR9X3aLxbjqv0V/YU6b8p0prfu3Lr8Bv1MWtiaG7GbdczHhMeyDzPHOWzLg7unS9jeuWLW967/a34J9NPoYmqZ5t7T7JsWM7kzx+Hsgby8qXclzpJRWoxW9Jd3i233Lq230XkYb9u1FGcdrmCwAAAAAAAAAAJbhnPXXDuVjfWnXwlF904+K/c/BozE4nLV1ujo1Vqbdf5T3S3Xh3ijFcQ0FOxuFzeNOXScfh4+9bRdTVEvCavQX9LViuOHf2Jok0gCOt8HjbXKvJ2trGFSUXCTj0Uk3F9Uum9xXXvMbsZy2K9XertdVVVmmJz6+6RMtdEZXhnDZi6/CclYRnPXLtuXcttdz9WRmmJ4y27Gv1Finct1Yjn2PrFcOYbD1XWxuPhCT6cy6vXve2kIpiOTF/W6i/G7crmYSpJqqVPtIxFHiKeNrvVOOoqsuseb87evzfDmXk/DqV9ZGfB2o2Hfq08Xafxd3bjs/Pw+q4W1xRuqKrW1aM4vulFpp/FFjj10VUTu1RiXqEXPfWVrkLd299bxnF/mySa+f3mJjKy3drtVb1E4nwVKd3DgCtG2uHJ2NRtQl1cqEurcX4yg+rXitPvK/wTjsdaLc7Tiaqf8sc+zejv8J7J7OS3Wd5bX1BV7O4jOL7pRaa+RZE55ORct126t2uMS9zKDyurahd0HQuqMZxffGSTT+DExlOiuqirepnEsd7SeCqWD1k8Wn9DJ6lDv8Ao2+7T+q/Xufv6U1045PY7H2rOo/tXfxRynvj3UEg7wAAAAAAAAAAAL7huzO6y2Kp5CjlKaVSKlrlfTfh8CUUTMZcHUbeos3arc0TwnHN01eyjJW9J1qOTg5RTaSjJNtdUk995nq5VU9IrNUxTVROJ+CCxHHvEWJkoO8dSK6clVc397/3+ZGKpb+o2PpL/HdxPfHD5cvk17gziOPE+Id6rdwcZOEo72tpJ9H5akv+9S6mreh5DaOhnR3erznMZ/fkniTQAK1xFxviuHb9WV/Cq5OKn7MU1ptr6y8iE1xE4dLSbKv6q31lvGM44/wh63avgoR/J21eT/Riv9RjrIblPR3UzzmI/OfZAVOMMrxtklg8fUjawqJrfWUpaTenLppNLuX2sjNU1cG/GzLOz7c6i5G/MY8Ij8vc/FFffzrT/Zl+8dXLP2kt/wDXPnCIz+BzXAbp3Nrk5am2uanzRSa1pNb099ej8mRmmaW3pdZp9pb1NdHLvxPkluGu1DIxuoWuZoxqRk1HniuWa303pey/ckiUXJjm1NbsC1uTXZnExxxzj39WulzyKF4wwb4hwU8dCooybi4ya2k00/u2viRqpzGG7s/V/wBLfi7MZjj6Mpz/AArmOCKEcja5N+1LlcqXNHXit9eqZTNM08Xq9LtDT7Qqm1XR2Z44nydWD7UstaSUMtTjWh4vSjP5ey/dr4mYuTHNVqej9iuM2p3Z849/3ybLCSnBSXj1L3jZjE4QXHlKnW4Puo1e5U3L4x6r5pEK/wAMt7ZdU06u3Md/rzfngpfQwAAAAAAAAAAAal2S8U0qdP8AgC+qJdW6Lfc99XH376rz215FlFWOEvLbe2fVM/1NEfH392plryyFyPCeByVx+EXuLhKb6uS2m/fprfxIzRTLds7R1VqndormI8/VJ2Vna2Fsrayt4wgu6MUkjMRjk1rl2u7VvVzmXuZVgGK9sf8AGuP9hH/NMor/ABPa9Hv+LP8AtPpCiEXddOPva+OvoXtrLU4SUl71/wDArvWqbtE26uUxh+iOHM7Z8QYyN7ZT9JR8YS8U/wB/iX01Zh871mkuaW5Nuv8ALxh3Xdrb3tu7e8oRnB98ZJNP4MzMZ5qLdyu3VvUTiUVY8JcP4+6V1aYuCmntPq9P022l8DEUUx2Nq7tHVXadyuucJsk0njSu7atcTt6VeLnDXPFNNx31W13rfqE6rddNMVTHCeU9/wAH1cUKNzRdC4pKUZLTjJJpr1TDFFdVExVTOJhDW/B3DttdfhNHE01JPa3tpP0Tel9hHcp7m5XtPV107s3Jx+/zTpJos77XOI6Ntjf4Et57qVNOevzIrr19ZPXTy35oruT2PRbB0NVdz+oqjhHLxn9PVjxU9gAAAAAAAAAAAD+p6e0BeOHu0zLYymqGQpqvBdE5PU1+t138Vv1JRXMOHq9g2L0zVbndn5eXt5LdR7WMHOG6tpXi/Lli/nzE+shyKujupieFUT5+ziyHa5aRhrG4ycn51GopfCPNv7UYm53QutdG7kz/AHK4j4cfXCv4btHvaWelks1zVIum4Rpw1GMW3B7Sf6Pe9sjFc5zLoajYdubEWrPCc5mZ4zPCff4LH+NzH/zXV/aiS6zwc37N3f8A7j5qHxxxDR4lzCvqFCUEqahqTTfRyfh7yEzmcu/szRVaSzNuqc8c+ivGHQAO/DZnIYS7/CsZcuEvHykvJruaEcOMKNRpbWoo3LsZj98mjYrtbh9Go5fGvf1qTXX9WWtftMsi53w85f6NznNmvz949knU7V8FGO4Wtdvy5Yf7zPWQ1o6O6mZ4zT5z7K3ne1W/u6bo4i1VFPpzyfNL4dNL5kZrmXR0vR61RO9eq3vDlHv6KVjsxkMZkf4Qs7qSqb25b3zb7+bffv1Icnbvaa1et9XXT930+Hc0bE9rdP6NRzGNlv61Jpp/qya1+0yyLne85f6OTnNmvh4+8eySq9q+DjH8na15P9GC/wBRnrIa1PR3Uzzqpjz9lZznapkruDpYq2jRT6czfNP4dEl9j95Ga5l09N0es0Tm7VveHKPf0UGrVqVqrq1qjlJvbbe236sg79NMUxiIxD4D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data:image/jpeg;base64,/9j/4AAQSkZJRgABAQAAAQABAAD/2wCEAAkGBwgHBhQIBwgVFhUXGCEYGRcYGRsfHhkgHiQcHx0nJB4iICshJCMnJxwhLDEjJikuLjI2GyA3ODUsNygvMDcBCgoKDg0OGxAQGzcmHyYsLy03NTc0LCw0NCwuLywwLDQsLSwsMCw0LDQsLCwsLC8vMiwsLCwsLC4sLSwsLCw0LP/AABEIAOEA4QMBEQACEQEDEQH/xAAcAAEAAwEBAQEBAAAAAAAAAAAABQYHBAMCCAH/xABDEAACAQQAAwUEBAgOAwAAAAAAAQIDBAURBhIhBzFBUWEicYGhE1KRsRQXI0JygpLRFTZTVWJlc6KjssLS4vAkMsH/xAAbAQEAAgMBAQAAAAAAAAAAAAAAAgMBBAUGB//EADcRAQABAwEECAMHBAMBAAAAAAABAgMRBAUSITEGE0FRYZGx0XGhwRYiMoHh8PEUIzNyNFNjUv/aAAwDAQACEQMRAD8ApZrPq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9inKXLFbb8ATOOMrxguzHMZGkq19UjQi+5STc/wBnpr4tP0JRRMuHqtvae1O7RG9PlHmsS7IrPl65apv9CP3bJdX4ud9pLmf8cecojLdlGRt6bqYu8hV1+bJckn7urj9rRibc9jbsdIrVU4u07vjz/X1QHC3CVfN52pibuq6E6cHN80Nvo4rWtr629mKYzOHQ120qdPYpvURvRM45+E+y2/ig/rv/AAv+ZLq/FyPtL/5/P9D8UH9d/wCF/wAx1fifaX/z+f6Pmr2Q1VH8lmk3602vnzjq570o6Sx22/n+io8R8GZnh6P0t3QUqf8AKQ6xXv8AFfFaITExzdfR7U0+q4UTirunn+qOwmEyOdu/wbGWzm/F9yivNt9F/wB0YiJnk2NTq7Wmo3rs4+vwX6w7I6soKWQyqT8oQ3r9ZtfcWRbntcC70kjP9u35z9I93RcdkVBw/wDGy8k/6UE18mh1firo6SVZ+9b+f6KdxLwRmeH4OvWpKpS/lIbaX6S717+71ITTMc3Z0e1tPqp3YnFXdP07/VD4jE3+Zu1a422c5eOu5Lzb7kveY58m5qNTa09G/cnEfvkv+P7I7icFLI5SMX9WEXL+82vuLItz2vP3eklMTi3Rn4zj5Oyr2RWzh+Ry80/WCa+TQ6vxU09JK8/etx5qlxH2f5nB0ncKKq0l1c4b3Fese9e9bXm0RmmYdbR7Z0+ond/DV3T9J/hUyLrAAAAAAAAAAAAAaZ2PcP0bipPN3UN8j5KafcpaTlL3pNJe9+hZbjPF5npBrKqYjT09vGfh2R7/AJNZLXk3HXyuNt7pWtfIUo1H3QlOKk993RvZjMLqdPdqp36aJmO/E483YZUuV2Fq8ksj9EvpVB0+bxcW1LT8+senlt+ZjHHK3rq+r6rP3c5x48vq6jKp4Vr21t58le5hF9+pSSfzZjMJ02q6ozTEy+qFxQuFzW9aMl/Raf3GcsVUVU/ijD7qQhVpunUimmtNPqmvcGImYnMOLD4ewwtq7bG26hFycnrxb9e/0XokYiIjku1Gpu6ireuTmeTsq1KdGm6lWail1bb0l8TKmmmapxHN4WWRscgm7C9p1Nd/JOMte/TMRMSsuWLlr/JTMfGJj1dM4xnBwnFNPo0+5mVcTMTmEfhMJj8HQlRxtBRUpOT8+vhvyXcl5EaaYp5L9Tqruoqiq5OcRj9/VISlGEXKb0l1bfgSURGeEOWzyePv5ONjfUqjXeoTjLXv0zETErLli7b410zHxiYdZlUxvjvg+la8SxlZ+xSrLm0l3S5oxkkvLcov02/JIoqpxL2Wy9p1V6aYr41U8PyxMxnymFNy2PVhUShU2m2uq000otprzSkvt10aIuzp7/Wxxj+OPtLgC8AAAAAAAAAANl7Gr2nW4fqWe/ap1N69JJaf2p/YW257HjekVqadRTX2THzj9w0AsefZRxL2X39e/qXmLvYTU5OfLPakuZ71vqn73opm3L1ej2/apt00XaZjERGY48vD+XjPiHjnhfHxtLrGrkpx5VOUJT6Lu3OMtGN6qlONFs3WXJror4z2ZiPlMZTXZ5xrlOI81OzyEKSjGk5rki09qUF4yfT2mToqmZaW1tlWNJZiu3nOccfhPh4NDLHnmK9sf8bI/wBhH/NMorj7z2vR7/iz/tPpCC4FuLu24st3Yt7lUUZJeMG/b36a2/TW/AjHCYw3tqUW69JX1nZEz+fZ836HNl88AITjDh9cS4Z2H4S6b5lJS1tbW+jW1tdfPv0/AjXTvRhvbP1n9Je6zdzwx/DN7bgvi3hXJLI4mEKrjtezLvTWtOL5W/ct9Uirdqicw9HXtTQ623Nq7mnPf9J4v5edpHFdjV+ivbGlCXlOlNP5yE3Kmbew9DcjNFUzHhMT9Gu2N1SvrKF3by3GcVJP0a2XROXkLtuq3XNFXOJw4uJsPHP4SpjZV3Dn17S66aaa6eK6dxiqnejC/RamdNepuxGcMvjwDxRw7kY5HEunVdN7XLLTa8U4y10a6NJsq3Ko4vUTtjRaq3Nq7mnP74TGfR9X3aLxbjqv0V/YU6b8p0prfu3Lr8Bv1MWtiaG7GbdczHhMeyDzPHOWzLg7unS9jeuWLW967/a34J9NPoYmqZ5t7T7JsWM7kzx+Hsgby8qXclzpJRWoxW9Jd3i233Lq230XkYb9u1FGcdrmCwAAAAAAAAAAJbhnPXXDuVjfWnXwlF904+K/c/BozE4nLV1ujo1Vqbdf5T3S3Xh3ijFcQ0FOxuFzeNOXScfh4+9bRdTVEvCavQX9LViuOHf2Jok0gCOt8HjbXKvJ2trGFSUXCTj0Uk3F9Uum9xXXvMbsZy2K9XertdVVVmmJz6+6RMtdEZXhnDZi6/CclYRnPXLtuXcttdz9WRmmJ4y27Gv1Finct1Yjn2PrFcOYbD1XWxuPhCT6cy6vXve2kIpiOTF/W6i/G7crmYSpJqqVPtIxFHiKeNrvVOOoqsuseb87evzfDmXk/DqV9ZGfB2o2Hfq08Xafxd3bjs/Pw+q4W1xRuqKrW1aM4vulFpp/FFjj10VUTu1RiXqEXPfWVrkLd299bxnF/mySa+f3mJjKy3drtVb1E4nwVKd3DgCtG2uHJ2NRtQl1cqEurcX4yg+rXitPvK/wTjsdaLc7Tiaqf8sc+zejv8J7J7OS3Wd5bX1BV7O4jOL7pRaa+RZE55ORct126t2uMS9zKDyurahd0HQuqMZxffGSTT+DExlOiuqirepnEsd7SeCqWD1k8Wn9DJ6lDv8Ao2+7T+q/Xufv6U1045PY7H2rOo/tXfxRynvj3UEg7wAAAAAAAAAAAL7huzO6y2Kp5CjlKaVSKlrlfTfh8CUUTMZcHUbeos3arc0TwnHN01eyjJW9J1qOTg5RTaSjJNtdUk995nq5VU9IrNUxTVROJ+CCxHHvEWJkoO8dSK6clVc397/3+ZGKpb+o2PpL/HdxPfHD5cvk17gziOPE+Id6rdwcZOEo72tpJ9H5akv+9S6mreh5DaOhnR3erznMZ/fkniTQAK1xFxviuHb9WV/Cq5OKn7MU1ptr6y8iE1xE4dLSbKv6q31lvGM44/wh63avgoR/J21eT/Riv9RjrIblPR3UzzmI/OfZAVOMMrxtklg8fUjawqJrfWUpaTenLppNLuX2sjNU1cG/GzLOz7c6i5G/MY8Ij8vc/FFffzrT/Zl+8dXLP2kt/wDXPnCIz+BzXAbp3Nrk5am2uanzRSa1pNb099ej8mRmmaW3pdZp9pb1NdHLvxPkluGu1DIxuoWuZoxqRk1HniuWa303pey/ckiUXJjm1NbsC1uTXZnExxxzj39WulzyKF4wwb4hwU8dCooybi4ya2k00/u2viRqpzGG7s/V/wBLfi7MZjj6Mpz/AArmOCKEcja5N+1LlcqXNHXit9eqZTNM08Xq9LtDT7Qqm1XR2Z44nydWD7UstaSUMtTjWh4vSjP5ey/dr4mYuTHNVqej9iuM2p3Z849/3ybLCSnBSXj1L3jZjE4QXHlKnW4Puo1e5U3L4x6r5pEK/wAMt7ZdU06u3Md/rzfngpfQwAAAAAAAAAAAal2S8U0qdP8AgC+qJdW6Lfc99XH376rz215FlFWOEvLbe2fVM/1NEfH392plryyFyPCeByVx+EXuLhKb6uS2m/fprfxIzRTLds7R1VqndormI8/VJ2Vna2Fsrayt4wgu6MUkjMRjk1rl2u7VvVzmXuZVgGK9sf8AGuP9hH/NMor/ABPa9Hv+LP8AtPpCiEXddOPva+OvoXtrLU4SUl71/wDArvWqbtE26uUxh+iOHM7Z8QYyN7ZT9JR8YS8U/wB/iX01Zh871mkuaW5Nuv8ALxh3Xdrb3tu7e8oRnB98ZJNP4MzMZ5qLdyu3VvUTiUVY8JcP4+6V1aYuCmntPq9P022l8DEUUx2Nq7tHVXadyuucJsk0njSu7atcTt6VeLnDXPFNNx31W13rfqE6rddNMVTHCeU9/wAH1cUKNzRdC4pKUZLTjJJpr1TDFFdVExVTOJhDW/B3DttdfhNHE01JPa3tpP0Tel9hHcp7m5XtPV107s3Jx+/zTpJos77XOI6Ntjf4Et57qVNOevzIrr19ZPXTy35oruT2PRbB0NVdz+oqjhHLxn9PVjxU9gAAAAAAAAAAAD+p6e0BeOHu0zLYymqGQpqvBdE5PU1+t138Vv1JRXMOHq9g2L0zVbndn5eXt5LdR7WMHOG6tpXi/Lli/nzE+shyKujupieFUT5+ziyHa5aRhrG4ycn51GopfCPNv7UYm53QutdG7kz/AHK4j4cfXCv4btHvaWelks1zVIum4Rpw1GMW3B7Sf6Pe9sjFc5zLoajYdubEWrPCc5mZ4zPCff4LH+NzH/zXV/aiS6zwc37N3f8A7j5qHxxxDR4lzCvqFCUEqahqTTfRyfh7yEzmcu/szRVaSzNuqc8c+ivGHQAO/DZnIYS7/CsZcuEvHykvJruaEcOMKNRpbWoo3LsZj98mjYrtbh9Go5fGvf1qTXX9WWtftMsi53w85f6NznNmvz949knU7V8FGO4Wtdvy5Yf7zPWQ1o6O6mZ4zT5z7K3ne1W/u6bo4i1VFPpzyfNL4dNL5kZrmXR0vR61RO9eq3vDlHv6KVjsxkMZkf4Qs7qSqb25b3zb7+bffv1Icnbvaa1et9XXT930+Hc0bE9rdP6NRzGNlv61Jpp/qya1+0yyLne85f6OTnNmvh4+8eySq9q+DjH8na15P9GC/wBRnrIa1PR3Uzzqpjz9lZznapkruDpYq2jRT6czfNP4dEl9j95Ga5l09N0es0Tm7VveHKPf0UGrVqVqrq1qjlJvbbe236sg79NMUxiIxD4D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0" descr="data:image/jpeg;base64,/9j/4AAQSkZJRgABAQAAAQABAAD/2wCEAAkGBxQSEBUUEhQVFBQVFBQVFxcXFRQUFBYUFhUXFhUUFBUYHCggGBwnHBQUIjEhJSkrLi4uFx8zODMsNygtLisBCgoKDg0OGxAQGiwkHyQsLCwsLCwsLCwsLC8sLCwsLCwsLCwsLCwsLCwsLCwsLCwsLSwsLCwsLCwsLCwsNCwsLP/AABEIAMwAzAMBIgACEQEDEQH/xAAcAAABBQEBAQAAAAAAAAAAAAAAAQIDBAYFBwj/xABCEAACAQIDBAgDBAgFBAMAAAABAgADEQQSIQUxUWEGEyJBcYGRoTKxwQdCUvAUIzNicqLR4WNzksLSgrKz4iQlQ//EABkBAQADAQEAAAAAAAAAAAAAAAABAgQDBf/EACYRAQACAgEDAwUBAQAAAAAAAAABEQIDEgQxQSFhcRMiMlGB8CP/2gAMAwEAAhEDEQA/APcYQhAIQhAIQhAIQhAIQhAIQhAIQhAIQhAIQhAIQhAIQhAIQhAIQhAIQhAIQhAIQhAIQhAp7Qxopjnp3X3mwAUfExJsBOTidrV6TE1FVaQXMxbtNbuULT7zY6a7jIdv49kqUqqr2BVC3PwkhaiXJA0Gap/LOJt+viGekuZ0qOz60ygYjKuXIWBXcrjd385NSpyh28J0rzIarKi4ewy1Wbq8xP3QgzX9b8pbwPSRXDl6b0glrswCob7rFrd1t4G+YPagcqmGp9ikMMVqKaXWkZqr5jcEZD2UOYcobZc1XTDoyLTpfo2VmLCoDlSo7J90kh7aju3xXsX7vR8LtyjUUspawJBujd3fcDdzk9PadFlDCqlj35gPnPO8aXxOMpoqWpUsQVJ6wFDTAKkGibdosN4v8XdaRUse1euAUqrg+pqlwQUpL1ZupRlPbJQfe/e0G4RcLXL1MMIs8twm1UrVKrM2TC0FpOpX9TZjp1TlhmvmZRe9ra8pe2RtipiGep1llpVTSVaJutdiOyEqsxDXsST3WMehb0SEwuyeklSpTOJaoKdBc6slmqPnQsMouBdrKTcaAA3Gkt0Ok1QUzXqNSXDMisjtqxLAFV7B1Nje1tOMmi2vhM1g+kzhWOIo9WAQFbNo5bUBVOpNrbryzh+k9JqZdldFDFbsLAkcLnXw3yC4dyE52G23RqU+sV7rrc5W7Nt+bTTzl3D11qKGRgyncVIIPgRCUkIQgEIQgEIQgEIQgEIQgEq46obBF0Z9L/hX7zeQ3cyJZY2FzuEp4XtE1DvbRRwQbh4nefEcJMK5fo7EYUNSanuUoVHLSwI5jfMhguh9WnhKtFq2epmzUHIN6ZA0A10/vym0JiEyUS87xmxdoDDU6gyNi6ZYFh8T0+5ddD3X8IbUFbDUaNc4ZqlSqqLiKa3dVax1QDc2vhYT0ImMJkqvONoYpMJXQPTZhiGDJUCnPTZgvZNr5tT+byCnlpVWwTm1ep1i0iGJV1dWOUjcDlJHhbnPSK1NW+IA23XF5TxWzaT1FqNTU1F3PYZgOF5KrBdbnw70lZjWVVz0WILK1KorkoNMw7O7f2ozGmm+GVSKVWl16MwygKLoyWqqNxFwfKa5+jeHGJOJCEVWFmYMdbkE24XsL+AnNwHRKjRqV3V6hFcZSCQQouSLDdvO+TxtXnTkYrDqqUaDIUQvVstGo1MEsoIswIvcBxY783OM2jQVqdHCh6tCkuHqU8qhXJUsAc4YHuFPUWlnA9E3pYatRNfOWbNSJWwpkDTL3jxlRtkYsYIXtVxdJiUKk3yHuBJ7WnHjI4QfV90m2aZrClRWslKnRTDsuZSahZSSSj37JNiu7ukm1q1arjFK9WEw1QdpmJd0NMZgUIynMzZr85R2pVr0qFPE/o7PWIVK1NVLC9r3yjW97gHdE2zj6eHekz0ywrsouAbq3ZUC9tfbSJ1+6Y2+zrY7E1BjAWw71cFS62kaammQWQ5RUVAwN8yte43HSN6P9IaWExjZRXTCVULMKtKoOqrA9xt2gRfUfScnGYunRr5Krt+ubNTIa2rG2Vr77nW9p3Uxr0s1JToQLnQsp7wG09eUrOvLxK0bsbiK7vQNnbQp16YqUnDqdxFxy1B1G475annH2S4hjWxysxNqoIBJNr1KwNr+Ano85YZcotoyipoQhCXVEIQgEIQgEISOvVCKWO4C/wDYcTArY9sxFPuPaf8Agvov/URbwBjs0hw6kAlviY5m8dwXyAAjzLuV+UgeBMrZooq8YpHJMTGkxuaNJgsMZGxisZEzS0KTJHaV6ke7SB2locspROZXcyapKzmdIccpNLkbjaV6puLHUcDrrxj2MgqNLxDjMosRQpsoeqiN1WqllBIPcAd8Zi8KaZUMO2yB2vvBa5APMD3vL2Aw/W10pkHKn6ypoTr91Tb8/FE6TVM2JbkFHt/ecds+Gvp8fTlPw5f2RVP/AJmMHEufSs3/ACnqk8i+yR7bQxHNa/tWUz12YdH4/wBl6ezuIQhOzmIQhAIQhAJzcbVzPlHwpYnm+9R5DXzEt4zEZEJ3nco4sdwnKTQWvfvJ4k6k+svjHly2ZeFpXjs0q5ovW6S1OfJIwkTGOzxr6xCJN6y0cKwMrvcSItLUpypdZpEzSuK/GBcHdFInKzmaQu0GaRO0tEOcya7SB7R7vIHaXhymUbmRM+UFjayi/wDQese9pEMP1tVKPd+0qfwjcD43Atz5SylXPo0PRTClKOdh26pznjY/COWhvbnM9tp82JqH963pYfSbegDbu+UwOLfNVqHi7H1YmZZm5t6eOPHGIcb7Kav/ANm44/pH/dm+k9onhf2VvbaKn8T1h6rf6z3SZOnn7Z+Wzb3j4EIQndyEIQgEISntTE5EsDZm0B4DvbyHvaTEWiZqLUcbiM73+6t1XmfvN9B5yHNIQeG4aDwi5p2pinK5tNmjajaRmaR1Wk0iZSrVtH9YJULRBUk0jktM0r1BaAqgxC0UiZtEzRheLUHCQM0tDnMpeuEaxkDNGGpLUrOSRjImaBaRMZMQpMlLgXZtyi58pf6M4f8AVmq3x1jm4EJ9wemvnOVUomrUp4cffOepyprx8bj1E13K2g8CPQSmyfDtoxub/S0mi3ubAX7ju8Z56Dr5/Uzd4t1FJz35G5HdwmDTu8pnb2X+zSpbHUedd/dP7T36fO/2fvbGUjwxFMf6s4+k+iJj6btPy17u8CEITS4iEIQAmZnGYrO5buOi8k7vXf6cJ0tuYqy5PxC7fwbreZ09ZwS95214+WTfs9eMJg0XNIbwzTpTPafNIqraiJmkNR9fz+e+KJk/NAtIS8TPLUpaUvDrZAWjS5ikclgtInMi63jELjjJpEyR2MjZ4rNImMtCkgsIqEbydALnwEjLSOvS6wpRXQ1Tdjwprqfz4SUOx0Vw5KviG+Ksezfupg9m3I7/AEncDG+73jadIKoVbhVAAGmgAsBrFp3v3eky5Tc29HDDjEQZtqtbDVNCLrb1Nt4mKU/T5GavpRVIw5BHxMo3+Lf7ZkK5sjHgGPoJzd5Ynoc9q6HhisKfLM4Pzn0hPmXo49mY/hNJ/Sp/7T6amLpe+X8a93gQhCa3ARlaqFUs2gAuY+cDpHj7dgd1i3j91fr6S2ONzSmzOMMbczGYouxJ3k3PLgvkPrIQ0q54oeaqeXOdza1mi5pWDxesii1nNKpff4xWq2BPASmHkxCMpWs8QvK+eIaktStpy4jS3OQmpEzCKRaQsY0vGFucbmkotIWEafGMzQuIRaRBc67t58Bvl7ozRzF8Qw+PsJpe1NTbTxI/lnLroWC0lPbrNl8EGrH2PpNdQpZEVFAyqAoG6wAsJz2ZelNHT4Xlf6O7Ph5kSSip4/IyN34g/P5R1DL4eZE4T2bY7uZ0rqG1NT3sT6WA+ZmUxz2o1D+4/upnf6UVP1qj8KX9bmZnbzWwtX/LI+n1nPKaxl08sJsb4a3+UP8AyJPp2i+ZQeIB9RPmTYQ/ajjRPsyn6T6S2M+bDUW40qZ9UBmLpvyy/jZu7QuQhCbGdBjsSKdMse7cOJO4TA4vElmJJvqSTxJ3mdrpRjiXyDcunixGp8gbeZmcImrVhUW8zqt15cY8H54ueRRLztTLacPHZ5VvFzyKTaXEVez4yv1sixNTUDgL+sizyYhWclnOIueVeshmkotZ6yBqSvmi54LTZucXNK+cRc3OC0+eOQ3NvzbvlfNFqFioVfjqnIvfYfeP54GQmHX6OYfrHeudB+zp8lHxH1AHkZ37Hj6iVsLQSmiougVQo7jp33498ntwJ+cy5Tc29PXhxxoMx4DyMmpOO8H0lck8j7SzTew1BHv8pWezpj3ZHbNTNXqW3DsjysPneZ3pY9sJU55R6ss7FWpmZmP3mJ9STM901e2GA/FVUegc/wC0Tlt9MJdMPXOGc6PL2qn+U/yE+heir5sDhz/g0x6KB9J4H0aTtNzp1B/KZ7p0Fe+zsOf8O3oSPpMXTT98te7s7sIQm5nYrb9A06rFw2RmLK4FwL2urcCCJzVCsLq6keNvnpPRyJQxWxaFQ3akmb8QGR/9a2PvNGO+oqWHZ0fKbiWHfDkd0hKTWVeiqj9lVqU+WjLfmO/1nPxGwcSu7qqw/wBD+h0/mnWN2Ms2XSbI8OCVjSsvYikyftKNWnztmXxJErFkYdh1PsZeJiWeccse7mVBckxlpfbCsO70/tIGpy9KWrXMQvJzSjGpxRaMPFzRCkaVkFpM8M8i1iZjBaxT1IAO+dbo7Qz1WraFUvTp34/eYfLzM4gJC9n43IRO7U6E/nnNrs/CClSVFOii3G53s3mST5zltyqKaumw5ZX+lnPxB+fyiXHh7GJc8j7RGfiPaZ3oFA13/WPxtQrSc6fCeXdaRUgCdNPA29pW6RVCtA6/Eyj5n/bK5LYdrZle7zMzHTduxRHFmPoB/wAppfoJlOmR/W0l4IT7gfSceon/AJy66Y++B0cpdrxVh6qZ7D9nL32bR5Zh6MZ5T0fSzp4/MT0v7L64/QFXvWpUH815i6Wfv/3s1bfxbGES8WegzCEIQCEIQCZ7a2Bo1qhzU0JXS9gGv39oa8PeaGUsXsunUOYrZvxKSp5XI3+cmJpExE+kspV6Npvp1KlM+OYe+vvKlXZOJXvp1hzBR/e49xNRU2RUX9nVJ5OM3uLGV3WsnxUsw4o19OJBsfIXnSNuUM+XS658MlWQr+0o1F5gZh7XkSdW3wuDyOhmu/TU3Mch4MCu/wAY3EYClV+NEbnYX8m3idI6ifLPl0MeJZNsKeF/DX5SBqU0VXo6m9HqUzya4/mlStsnEruenVHBgUbwB1HuJ1jdjLNn0mzHw4hpRookmw75frB1/a0HXmvaHteMpkPpSDFjpruF+88JflDj9PKJqk2wMNnrmpa6URkT+MjtN6E/6po+z4e0q7NwvU0lQWNt53XYm7H1Ms5+IPzmXPK5enqw4Y0fY8fWIWPI+EYLd3tp7Qa/H1lXRJSIO8eonI6TVB2FHMnW44f1napEju9DMxtyrmxB/dsPQf1MrPd0jsoN3+Q/PrMh0mN8YBwRfckzXDu5mZzaGxatTEtUTKVJGmax0UDhxvOHURM4VDromIyuV3Yws6fxCar7PMQVSon4azzP7NwVRWW9KpoRuCndzvpNx0N6PNRVjU+J3LkDuv3X75l0a8ozuYd9mUTDVYepeWIynTtJJucBCEIBCEIBCEIBCEIEdSirbwD4ic+rsOkfhBQ/uEr7DSdSEDhVNlVV+CoGHBx9RK79avx0j4ocw+hmliWgZdcUhNr2PA9k+hj2pA93n/eaCthUcWZQfEAzn1NhJ9wsn8J09N0m0U5bUOB+sYaZHPw/oZeqbLrL8LK/JhlPqP6StUZ1+Omw5jtD21k8lZwhWbmPUQRL7j73k1PEo2gYX4bj5g6x5pjh9JPJX6YuVFzYgC57tBMTVqZmZjvYk+pufpNNt2vkokX+Ls68N5PpM9gtn1axtTXTvY/CPDjITMeFdqgGW/oNSdL6Cdvo/sGowDOLX1N+J1M72xOiyUzmftvxPyHATS06QG6RMrRFKOB2YEG6dALaLCQsIQhAIQhAIQhAIQhAIQhAIQhAIQhAIQhAIhEWECricBTqfGinxAM59bo+v/5u9PzzD0adqEDgJ0dVmDVj1hXcLWUc8tzc852aGGVRYACTQgEIQgEIQgEIQgf/2Q=="/>
          <p:cNvSpPr>
            <a:spLocks noChangeAspect="1" noChangeArrowheads="1"/>
          </p:cNvSpPr>
          <p:nvPr/>
        </p:nvSpPr>
        <p:spPr bwMode="auto">
          <a:xfrm>
            <a:off x="456831" y="6585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609231" y="937625"/>
            <a:ext cx="1330325" cy="394711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709665" y="937625"/>
            <a:ext cx="1330325" cy="394711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8137" y1="93627" x2="18137" y2="93627"/>
                        <a14:foregroundMark x1="79902" y1="93627" x2="79902" y2="93627"/>
                        <a14:foregroundMark x1="95098" y1="55882" x2="95098" y2="55882"/>
                        <a14:foregroundMark x1="94118" y1="48529" x2="94118" y2="48529"/>
                        <a14:foregroundMark x1="94608" y1="57843" x2="94608" y2="57843"/>
                        <a14:foregroundMark x1="93627" y1="60784" x2="93627" y2="60784"/>
                        <a14:foregroundMark x1="82353" y1="65686" x2="82353" y2="65686"/>
                        <a14:foregroundMark x1="75000" y1="53922" x2="75000" y2="53922"/>
                        <a14:foregroundMark x1="61275" y1="47549" x2="59314" y2="47059"/>
                        <a14:foregroundMark x1="48039" y1="44118" x2="48039" y2="44118"/>
                        <a14:foregroundMark x1="47059" y1="50000" x2="47059" y2="50000"/>
                        <a14:foregroundMark x1="58333" y1="67647" x2="58333" y2="68627"/>
                        <a14:foregroundMark x1="50490" y1="77451" x2="48529" y2="76961"/>
                        <a14:foregroundMark x1="38725" y1="61275" x2="38725" y2="61275"/>
                        <a14:foregroundMark x1="35294" y1="54902" x2="35294" y2="54902"/>
                        <a14:foregroundMark x1="23039" y1="74510" x2="23039" y2="74510"/>
                        <a14:foregroundMark x1="11765" y1="70098" x2="11765" y2="69608"/>
                        <a14:foregroundMark x1="5392" y1="81863" x2="5392" y2="81863"/>
                        <a14:foregroundMark x1="17157" y1="88235" x2="18137" y2="88725"/>
                        <a14:foregroundMark x1="87745" y1="93627" x2="87745" y2="93627"/>
                        <a14:foregroundMark x1="92647" y1="92647" x2="92647" y2="926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621" y="1092606"/>
            <a:ext cx="1042416" cy="1042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1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1" y="1092606"/>
            <a:ext cx="1042416" cy="1042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25657" y="312739"/>
            <a:ext cx="1297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Flat Files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23669" y="327493"/>
            <a:ext cx="1902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Spreadsheets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" y="160337"/>
            <a:ext cx="2286000" cy="5249863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06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" y="1524000"/>
            <a:ext cx="9063038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53533"/>
            <a:ext cx="5418688" cy="654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772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bfpe.org/en/wp-content/uploads/sites/2/2014/11/Validated-stamp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6448">
            <a:off x="-198473" y="656242"/>
            <a:ext cx="5873222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lifeofanarchitect.com/wp-content/uploads/2014/08/integrity.jpg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3962">
            <a:off x="3464442" y="2514600"/>
            <a:ext cx="5715000" cy="193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Image result for no cut and past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56" b="100000" l="5000" r="91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867150"/>
            <a:ext cx="312420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&quot;No&quot; Symbol 3"/>
          <p:cNvSpPr/>
          <p:nvPr/>
        </p:nvSpPr>
        <p:spPr>
          <a:xfrm>
            <a:off x="1104758" y="253792"/>
            <a:ext cx="3266759" cy="3014700"/>
          </a:xfrm>
          <a:prstGeom prst="noSmoking">
            <a:avLst>
              <a:gd name="adj" fmla="val 6449"/>
            </a:avLst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&quot;No&quot; Symbol 7"/>
          <p:cNvSpPr/>
          <p:nvPr/>
        </p:nvSpPr>
        <p:spPr>
          <a:xfrm>
            <a:off x="4800600" y="1871663"/>
            <a:ext cx="3266759" cy="3014700"/>
          </a:xfrm>
          <a:prstGeom prst="noSmoking">
            <a:avLst>
              <a:gd name="adj" fmla="val 6449"/>
            </a:avLst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&quot;No&quot; Symbol 8"/>
          <p:cNvSpPr/>
          <p:nvPr/>
        </p:nvSpPr>
        <p:spPr>
          <a:xfrm>
            <a:off x="1087058" y="3460580"/>
            <a:ext cx="3266759" cy="3014700"/>
          </a:xfrm>
          <a:prstGeom prst="noSmoking">
            <a:avLst>
              <a:gd name="adj" fmla="val 6449"/>
            </a:avLst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94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http://chasingalion.com/images/02_-_Lake_of_Fir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56"/>
          <a:stretch/>
        </p:blipFill>
        <p:spPr bwMode="auto">
          <a:xfrm>
            <a:off x="0" y="0"/>
            <a:ext cx="10297584" cy="7162800"/>
          </a:xfrm>
          <a:prstGeom prst="rect">
            <a:avLst/>
          </a:prstGeom>
          <a:solidFill>
            <a:schemeClr val="tx1">
              <a:alpha val="38000"/>
            </a:schemeClr>
          </a:solidFill>
        </p:spPr>
      </p:pic>
      <p:grpSp>
        <p:nvGrpSpPr>
          <p:cNvPr id="4" name="Group 3"/>
          <p:cNvGrpSpPr/>
          <p:nvPr/>
        </p:nvGrpSpPr>
        <p:grpSpPr>
          <a:xfrm>
            <a:off x="1524000" y="984688"/>
            <a:ext cx="1066800" cy="2330012"/>
            <a:chOff x="1524000" y="984688"/>
            <a:chExt cx="1066800" cy="2330012"/>
          </a:xfrm>
        </p:grpSpPr>
        <p:sp>
          <p:nvSpPr>
            <p:cNvPr id="2" name="Moon 1"/>
            <p:cNvSpPr/>
            <p:nvPr/>
          </p:nvSpPr>
          <p:spPr>
            <a:xfrm rot="19867445">
              <a:off x="1524000" y="1104900"/>
              <a:ext cx="1066800" cy="2209800"/>
            </a:xfrm>
            <a:prstGeom prst="moon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/>
            <p:cNvSpPr/>
            <p:nvPr/>
          </p:nvSpPr>
          <p:spPr>
            <a:xfrm>
              <a:off x="1756144" y="984688"/>
              <a:ext cx="304800" cy="304800"/>
            </a:xfrm>
            <a:prstGeom prst="ellipse">
              <a:avLst/>
            </a:prstGeom>
            <a:solidFill>
              <a:schemeClr val="tx1"/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 flipH="1">
            <a:off x="5895445" y="984688"/>
            <a:ext cx="1066800" cy="2330012"/>
            <a:chOff x="1524000" y="984688"/>
            <a:chExt cx="1066800" cy="2330012"/>
          </a:xfrm>
        </p:grpSpPr>
        <p:sp>
          <p:nvSpPr>
            <p:cNvPr id="7" name="Moon 6"/>
            <p:cNvSpPr/>
            <p:nvPr/>
          </p:nvSpPr>
          <p:spPr>
            <a:xfrm rot="19867445">
              <a:off x="1524000" y="1104900"/>
              <a:ext cx="1066800" cy="2209800"/>
            </a:xfrm>
            <a:prstGeom prst="moon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756144" y="984688"/>
              <a:ext cx="304800" cy="304800"/>
            </a:xfrm>
            <a:prstGeom prst="ellipse">
              <a:avLst/>
            </a:prstGeom>
            <a:solidFill>
              <a:schemeClr val="tx1"/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218" name="Picture 2" descr="http://www.kosbe.org/assets/images/excel-2010-icon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16" b="97823" l="10918" r="8530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09800"/>
            <a:ext cx="4607983" cy="345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85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8137" y1="93627" x2="18137" y2="93627"/>
                        <a14:foregroundMark x1="79902" y1="93627" x2="79902" y2="93627"/>
                        <a14:foregroundMark x1="95098" y1="55882" x2="95098" y2="55882"/>
                        <a14:foregroundMark x1="94118" y1="48529" x2="94118" y2="48529"/>
                        <a14:foregroundMark x1="94608" y1="57843" x2="94608" y2="57843"/>
                        <a14:foregroundMark x1="93627" y1="60784" x2="93627" y2="60784"/>
                        <a14:foregroundMark x1="82353" y1="65686" x2="82353" y2="65686"/>
                        <a14:foregroundMark x1="75000" y1="53922" x2="75000" y2="53922"/>
                        <a14:foregroundMark x1="61275" y1="47549" x2="59314" y2="47059"/>
                        <a14:foregroundMark x1="48039" y1="44118" x2="48039" y2="44118"/>
                        <a14:foregroundMark x1="47059" y1="50000" x2="47059" y2="50000"/>
                        <a14:foregroundMark x1="58333" y1="67647" x2="58333" y2="68627"/>
                        <a14:foregroundMark x1="50490" y1="77451" x2="48529" y2="76961"/>
                        <a14:foregroundMark x1="38725" y1="61275" x2="38725" y2="61275"/>
                        <a14:foregroundMark x1="35294" y1="54902" x2="35294" y2="54902"/>
                        <a14:foregroundMark x1="23039" y1="74510" x2="23039" y2="74510"/>
                        <a14:foregroundMark x1="11765" y1="70098" x2="11765" y2="69608"/>
                        <a14:foregroundMark x1="5392" y1="81863" x2="5392" y2="81863"/>
                        <a14:foregroundMark x1="17157" y1="88235" x2="18137" y2="88725"/>
                        <a14:foregroundMark x1="87745" y1="93627" x2="87745" y2="93627"/>
                        <a14:foregroundMark x1="92647" y1="92647" x2="92647" y2="926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143000"/>
            <a:ext cx="30480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&quot;No&quot; Symbol 4"/>
          <p:cNvSpPr/>
          <p:nvPr/>
        </p:nvSpPr>
        <p:spPr>
          <a:xfrm>
            <a:off x="2019300" y="304800"/>
            <a:ext cx="5105400" cy="4724400"/>
          </a:xfrm>
          <a:prstGeom prst="noSmoking">
            <a:avLst>
              <a:gd name="adj" fmla="val 6058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571500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/>
              <a:t>Do Not Use Spreadsheets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408351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4" descr="data:image/jpeg;base64,/9j/4AAQSkZJRgABAQAAAQABAAD/2wCEAAkGBwgHBhQIBwgVFhUXGCEYGRcYGRsfHhkgHiQcHx0nJB4iICshJCMnJxwhLDEjJikuLjI2GyA3ODUsNygvMDcBCgoKDg0OGxAQGzcmHyYsLy03NTc0LCw0NCwuLywwLDQsLSwsMCw0LDQsLCwsLC8vMiwsLCwsLC4sLSwsLCw0LP/AABEIAOEA4QMBEQACEQEDEQH/xAAcAAEAAwEBAQEBAAAAAAAAAAAABQYHBAMCCAH/xABDEAACAQQAAwUEBAgOAwAAAAAAAQIDBAURBhIhBzFBUWEicYGhE1KRsRQXI0JygpLRFTZTVWJlc6KjssLS4vAkMsH/xAAbAQEAAgMBAQAAAAAAAAAAAAAAAgMBBAUGB//EADcRAQABAwEECAMHBAMBAAAAAAABAgMRBAUSITEGE0FRYZGx0XGhwRYiMoHh8PEUIzNyNFNjUv/aAAwDAQACEQMRAD8ApZrPq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9inKXLFbb8ATOOMrxguzHMZGkq19UjQi+5STc/wBnpr4tP0JRRMuHqtvae1O7RG9PlHmsS7IrPl65apv9CP3bJdX4ud9pLmf8cecojLdlGRt6bqYu8hV1+bJckn7urj9rRibc9jbsdIrVU4u07vjz/X1QHC3CVfN52pibuq6E6cHN80Nvo4rWtr629mKYzOHQ120qdPYpvURvRM45+E+y2/ig/rv/AAv+ZLq/FyPtL/5/P9D8UH9d/wCF/wAx1fifaX/z+f6Pmr2Q1VH8lmk3602vnzjq570o6Sx22/n+io8R8GZnh6P0t3QUqf8AKQ6xXv8AFfFaITExzdfR7U0+q4UTirunn+qOwmEyOdu/wbGWzm/F9yivNt9F/wB0YiJnk2NTq7Wmo3rs4+vwX6w7I6soKWQyqT8oQ3r9ZtfcWRbntcC70kjP9u35z9I93RcdkVBw/wDGy8k/6UE18mh1firo6SVZ+9b+f6KdxLwRmeH4OvWpKpS/lIbaX6S717+71ITTMc3Z0e1tPqp3YnFXdP07/VD4jE3+Zu1a422c5eOu5Lzb7kveY58m5qNTa09G/cnEfvkv+P7I7icFLI5SMX9WEXL+82vuLItz2vP3eklMTi3Rn4zj5Oyr2RWzh+Ry80/WCa+TQ6vxU09JK8/etx5qlxH2f5nB0ncKKq0l1c4b3Fese9e9bXm0RmmYdbR7Z0+ond/DV3T9J/hUyLrAAAAAAAAAAAAAaZ2PcP0bipPN3UN8j5KafcpaTlL3pNJe9+hZbjPF5npBrKqYjT09vGfh2R7/AJNZLXk3HXyuNt7pWtfIUo1H3QlOKk993RvZjMLqdPdqp36aJmO/E483YZUuV2Fq8ksj9EvpVB0+bxcW1LT8+senlt+ZjHHK3rq+r6rP3c5x48vq6jKp4Vr21t58le5hF9+pSSfzZjMJ02q6ozTEy+qFxQuFzW9aMl/Raf3GcsVUVU/ijD7qQhVpunUimmtNPqmvcGImYnMOLD4ewwtq7bG26hFycnrxb9e/0XokYiIjku1Gpu6ireuTmeTsq1KdGm6lWail1bb0l8TKmmmapxHN4WWRscgm7C9p1Nd/JOMte/TMRMSsuWLlr/JTMfGJj1dM4xnBwnFNPo0+5mVcTMTmEfhMJj8HQlRxtBRUpOT8+vhvyXcl5EaaYp5L9Tqruoqiq5OcRj9/VISlGEXKb0l1bfgSURGeEOWzyePv5ONjfUqjXeoTjLXv0zETErLli7b410zHxiYdZlUxvjvg+la8SxlZ+xSrLm0l3S5oxkkvLcov02/JIoqpxL2Wy9p1V6aYr41U8PyxMxnymFNy2PVhUShU2m2uq000otprzSkvt10aIuzp7/Wxxj+OPtLgC8AAAAAAAAAANl7Gr2nW4fqWe/ap1N69JJaf2p/YW257HjekVqadRTX2THzj9w0AsefZRxL2X39e/qXmLvYTU5OfLPakuZ71vqn73opm3L1ej2/apt00XaZjERGY48vD+XjPiHjnhfHxtLrGrkpx5VOUJT6Lu3OMtGN6qlONFs3WXJror4z2ZiPlMZTXZ5xrlOI81OzyEKSjGk5rki09qUF4yfT2mToqmZaW1tlWNJZiu3nOccfhPh4NDLHnmK9sf8bI/wBhH/NMorj7z2vR7/iz/tPpCC4FuLu24st3Yt7lUUZJeMG/b36a2/TW/AjHCYw3tqUW69JX1nZEz+fZ836HNl88AITjDh9cS4Z2H4S6b5lJS1tbW+jW1tdfPv0/AjXTvRhvbP1n9Je6zdzwx/DN7bgvi3hXJLI4mEKrjtezLvTWtOL5W/ct9Uirdqicw9HXtTQ623Nq7mnPf9J4v5edpHFdjV+ivbGlCXlOlNP5yE3Kmbew9DcjNFUzHhMT9Gu2N1SvrKF3by3GcVJP0a2XROXkLtuq3XNFXOJw4uJsPHP4SpjZV3Dn17S66aaa6eK6dxiqnejC/RamdNepuxGcMvjwDxRw7kY5HEunVdN7XLLTa8U4y10a6NJsq3Ko4vUTtjRaq3Nq7mnP74TGfR9X3aLxbjqv0V/YU6b8p0prfu3Lr8Bv1MWtiaG7GbdczHhMeyDzPHOWzLg7unS9jeuWLW967/a34J9NPoYmqZ5t7T7JsWM7kzx+Hsgby8qXclzpJRWoxW9Jd3i233Lq230XkYb9u1FGcdrmCwAAAAAAAAAAJbhnPXXDuVjfWnXwlF904+K/c/BozE4nLV1ujo1Vqbdf5T3S3Xh3ijFcQ0FOxuFzeNOXScfh4+9bRdTVEvCavQX9LViuOHf2Jok0gCOt8HjbXKvJ2trGFSUXCTj0Uk3F9Uum9xXXvMbsZy2K9XertdVVVmmJz6+6RMtdEZXhnDZi6/CclYRnPXLtuXcttdz9WRmmJ4y27Gv1Finct1Yjn2PrFcOYbD1XWxuPhCT6cy6vXve2kIpiOTF/W6i/G7crmYSpJqqVPtIxFHiKeNrvVOOoqsuseb87evzfDmXk/DqV9ZGfB2o2Hfq08Xafxd3bjs/Pw+q4W1xRuqKrW1aM4vulFpp/FFjj10VUTu1RiXqEXPfWVrkLd299bxnF/mySa+f3mJjKy3drtVb1E4nwVKd3DgCtG2uHJ2NRtQl1cqEurcX4yg+rXitPvK/wTjsdaLc7Tiaqf8sc+zejv8J7J7OS3Wd5bX1BV7O4jOL7pRaa+RZE55ORct126t2uMS9zKDyurahd0HQuqMZxffGSTT+DExlOiuqirepnEsd7SeCqWD1k8Wn9DJ6lDv8Ao2+7T+q/Xufv6U1045PY7H2rOo/tXfxRynvj3UEg7wAAAAAAAAAAAL7huzO6y2Kp5CjlKaVSKlrlfTfh8CUUTMZcHUbeos3arc0TwnHN01eyjJW9J1qOTg5RTaSjJNtdUk995nq5VU9IrNUxTVROJ+CCxHHvEWJkoO8dSK6clVc397/3+ZGKpb+o2PpL/HdxPfHD5cvk17gziOPE+Id6rdwcZOEo72tpJ9H5akv+9S6mreh5DaOhnR3erznMZ/fkniTQAK1xFxviuHb9WV/Cq5OKn7MU1ptr6y8iE1xE4dLSbKv6q31lvGM44/wh63avgoR/J21eT/Riv9RjrIblPR3UzzmI/OfZAVOMMrxtklg8fUjawqJrfWUpaTenLppNLuX2sjNU1cG/GzLOz7c6i5G/MY8Ij8vc/FFffzrT/Zl+8dXLP2kt/wDXPnCIz+BzXAbp3Nrk5am2uanzRSa1pNb099ej8mRmmaW3pdZp9pb1NdHLvxPkluGu1DIxuoWuZoxqRk1HniuWa303pey/ckiUXJjm1NbsC1uTXZnExxxzj39WulzyKF4wwb4hwU8dCooybi4ya2k00/u2viRqpzGG7s/V/wBLfi7MZjj6Mpz/AArmOCKEcja5N+1LlcqXNHXit9eqZTNM08Xq9LtDT7Qqm1XR2Z44nydWD7UstaSUMtTjWh4vSjP5ey/dr4mYuTHNVqej9iuM2p3Z849/3ybLCSnBSXj1L3jZjE4QXHlKnW4Puo1e5U3L4x6r5pEK/wAMt7ZdU06u3Md/rzfngpfQwAAAAAAAAAAAal2S8U0qdP8AgC+qJdW6Lfc99XH376rz215FlFWOEvLbe2fVM/1NEfH392plryyFyPCeByVx+EXuLhKb6uS2m/fprfxIzRTLds7R1VqndormI8/VJ2Vna2Fsrayt4wgu6MUkjMRjk1rl2u7VvVzmXuZVgGK9sf8AGuP9hH/NMor/ABPa9Hv+LP8AtPpCiEXddOPva+OvoXtrLU4SUl71/wDArvWqbtE26uUxh+iOHM7Z8QYyN7ZT9JR8YS8U/wB/iX01Zh871mkuaW5Nuv8ALxh3Xdrb3tu7e8oRnB98ZJNP4MzMZ5qLdyu3VvUTiUVY8JcP4+6V1aYuCmntPq9P022l8DEUUx2Nq7tHVXadyuucJsk0njSu7atcTt6VeLnDXPFNNx31W13rfqE6rddNMVTHCeU9/wAH1cUKNzRdC4pKUZLTjJJpr1TDFFdVExVTOJhDW/B3DttdfhNHE01JPa3tpP0Tel9hHcp7m5XtPV107s3Jx+/zTpJos77XOI6Ntjf4Et57qVNOevzIrr19ZPXTy35oruT2PRbB0NVdz+oqjhHLxn9PVjxU9gAAAAAAAAAAAD+p6e0BeOHu0zLYymqGQpqvBdE5PU1+t138Vv1JRXMOHq9g2L0zVbndn5eXt5LdR7WMHOG6tpXi/Lli/nzE+shyKujupieFUT5+ziyHa5aRhrG4ycn51GopfCPNv7UYm53QutdG7kz/AHK4j4cfXCv4btHvaWelks1zVIum4Rpw1GMW3B7Sf6Pe9sjFc5zLoajYdubEWrPCc5mZ4zPCff4LH+NzH/zXV/aiS6zwc37N3f8A7j5qHxxxDR4lzCvqFCUEqahqTTfRyfh7yEzmcu/szRVaSzNuqc8c+ivGHQAO/DZnIYS7/CsZcuEvHykvJruaEcOMKNRpbWoo3LsZj98mjYrtbh9Go5fGvf1qTXX9WWtftMsi53w85f6NznNmvz949knU7V8FGO4Wtdvy5Yf7zPWQ1o6O6mZ4zT5z7K3ne1W/u6bo4i1VFPpzyfNL4dNL5kZrmXR0vR61RO9eq3vDlHv6KVjsxkMZkf4Qs7qSqb25b3zb7+bffv1Icnbvaa1et9XXT930+Hc0bE9rdP6NRzGNlv61Jpp/qya1+0yyLne85f6OTnNmvh4+8eySq9q+DjH8na15P9GC/wBRnrIa1PR3Uzzqpjz9lZznapkruDpYq2jRT6czfNP4dEl9j95Ga5l09N0es0Tm7VveHKPf0UGrVqVqrq1qjlJvbbe236sg79NMUxiIxD4D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data:image/jpeg;base64,/9j/4AAQSkZJRgABAQAAAQABAAD/2wCEAAkGBwgHBhQIBwgVFhUXGCEYGRcYGRsfHhkgHiQcHx0nJB4iICshJCMnJxwhLDEjJikuLjI2GyA3ODUsNygvMDcBCgoKDg0OGxAQGzcmHyYsLy03NTc0LCw0NCwuLywwLDQsLSwsMCw0LDQsLCwsLC8vMiwsLCwsLC4sLSwsLCw0LP/AABEIAOEA4QMBEQACEQEDEQH/xAAcAAEAAwEBAQEBAAAAAAAAAAAABQYHBAMCCAH/xABDEAACAQQAAwUEBAgOAwAAAAAAAQIDBAURBhIhBzFBUWEicYGhE1KRsRQXI0JygpLRFTZTVWJlc6KjssLS4vAkMsH/xAAbAQEAAgMBAQAAAAAAAAAAAAAAAgMBBAUGB//EADcRAQABAwEECAMHBAMBAAAAAAABAgMRBAUSITEGE0FRYZGx0XGhwRYiMoHh8PEUIzNyNFNjUv/aAAwDAQACEQMRAD8ApZrPq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9inKXLFbb8ATOOMrxguzHMZGkq19UjQi+5STc/wBnpr4tP0JRRMuHqtvae1O7RG9PlHmsS7IrPl65apv9CP3bJdX4ud9pLmf8cecojLdlGRt6bqYu8hV1+bJckn7urj9rRibc9jbsdIrVU4u07vjz/X1QHC3CVfN52pibuq6E6cHN80Nvo4rWtr629mKYzOHQ120qdPYpvURvRM45+E+y2/ig/rv/AAv+ZLq/FyPtL/5/P9D8UH9d/wCF/wAx1fifaX/z+f6Pmr2Q1VH8lmk3602vnzjq570o6Sx22/n+io8R8GZnh6P0t3QUqf8AKQ6xXv8AFfFaITExzdfR7U0+q4UTirunn+qOwmEyOdu/wbGWzm/F9yivNt9F/wB0YiJnk2NTq7Wmo3rs4+vwX6w7I6soKWQyqT8oQ3r9ZtfcWRbntcC70kjP9u35z9I93RcdkVBw/wDGy8k/6UE18mh1firo6SVZ+9b+f6KdxLwRmeH4OvWpKpS/lIbaX6S717+71ITTMc3Z0e1tPqp3YnFXdP07/VD4jE3+Zu1a422c5eOu5Lzb7kveY58m5qNTa09G/cnEfvkv+P7I7icFLI5SMX9WEXL+82vuLItz2vP3eklMTi3Rn4zj5Oyr2RWzh+Ry80/WCa+TQ6vxU09JK8/etx5qlxH2f5nB0ncKKq0l1c4b3Fese9e9bXm0RmmYdbR7Z0+ond/DV3T9J/hUyLrAAAAAAAAAAAAAaZ2PcP0bipPN3UN8j5KafcpaTlL3pNJe9+hZbjPF5npBrKqYjT09vGfh2R7/AJNZLXk3HXyuNt7pWtfIUo1H3QlOKk993RvZjMLqdPdqp36aJmO/E483YZUuV2Fq8ksj9EvpVB0+bxcW1LT8+senlt+ZjHHK3rq+r6rP3c5x48vq6jKp4Vr21t58le5hF9+pSSfzZjMJ02q6ozTEy+qFxQuFzW9aMl/Raf3GcsVUVU/ijD7qQhVpunUimmtNPqmvcGImYnMOLD4ewwtq7bG26hFycnrxb9e/0XokYiIjku1Gpu6ireuTmeTsq1KdGm6lWail1bb0l8TKmmmapxHN4WWRscgm7C9p1Nd/JOMte/TMRMSsuWLlr/JTMfGJj1dM4xnBwnFNPo0+5mVcTMTmEfhMJj8HQlRxtBRUpOT8+vhvyXcl5EaaYp5L9Tqruoqiq5OcRj9/VISlGEXKb0l1bfgSURGeEOWzyePv5ONjfUqjXeoTjLXv0zETErLli7b410zHxiYdZlUxvjvg+la8SxlZ+xSrLm0l3S5oxkkvLcov02/JIoqpxL2Wy9p1V6aYr41U8PyxMxnymFNy2PVhUShU2m2uq000otprzSkvt10aIuzp7/Wxxj+OPtLgC8AAAAAAAAAANl7Gr2nW4fqWe/ap1N69JJaf2p/YW257HjekVqadRTX2THzj9w0AsefZRxL2X39e/qXmLvYTU5OfLPakuZ71vqn73opm3L1ej2/apt00XaZjERGY48vD+XjPiHjnhfHxtLrGrkpx5VOUJT6Lu3OMtGN6qlONFs3WXJror4z2ZiPlMZTXZ5xrlOI81OzyEKSjGk5rki09qUF4yfT2mToqmZaW1tlWNJZiu3nOccfhPh4NDLHnmK9sf8bI/wBhH/NMorj7z2vR7/iz/tPpCC4FuLu24st3Yt7lUUZJeMG/b36a2/TW/AjHCYw3tqUW69JX1nZEz+fZ836HNl88AITjDh9cS4Z2H4S6b5lJS1tbW+jW1tdfPv0/AjXTvRhvbP1n9Je6zdzwx/DN7bgvi3hXJLI4mEKrjtezLvTWtOL5W/ct9Uirdqicw9HXtTQ623Nq7mnPf9J4v5edpHFdjV+ivbGlCXlOlNP5yE3Kmbew9DcjNFUzHhMT9Gu2N1SvrKF3by3GcVJP0a2XROXkLtuq3XNFXOJw4uJsPHP4SpjZV3Dn17S66aaa6eK6dxiqnejC/RamdNepuxGcMvjwDxRw7kY5HEunVdN7XLLTa8U4y10a6NJsq3Ko4vUTtjRaq3Nq7mnP74TGfR9X3aLxbjqv0V/YU6b8p0prfu3Lr8Bv1MWtiaG7GbdczHhMeyDzPHOWzLg7unS9jeuWLW967/a34J9NPoYmqZ5t7T7JsWM7kzx+Hsgby8qXclzpJRWoxW9Jd3i233Lq230XkYb9u1FGcdrmCwAAAAAAAAAAJbhnPXXDuVjfWnXwlF904+K/c/BozE4nLV1ujo1Vqbdf5T3S3Xh3ijFcQ0FOxuFzeNOXScfh4+9bRdTVEvCavQX9LViuOHf2Jok0gCOt8HjbXKvJ2trGFSUXCTj0Uk3F9Uum9xXXvMbsZy2K9XertdVVVmmJz6+6RMtdEZXhnDZi6/CclYRnPXLtuXcttdz9WRmmJ4y27Gv1Finct1Yjn2PrFcOYbD1XWxuPhCT6cy6vXve2kIpiOTF/W6i/G7crmYSpJqqVPtIxFHiKeNrvVOOoqsuseb87evzfDmXk/DqV9ZGfB2o2Hfq08Xafxd3bjs/Pw+q4W1xRuqKrW1aM4vulFpp/FFjj10VUTu1RiXqEXPfWVrkLd299bxnF/mySa+f3mJjKy3drtVb1E4nwVKd3DgCtG2uHJ2NRtQl1cqEurcX4yg+rXitPvK/wTjsdaLc7Tiaqf8sc+zejv8J7J7OS3Wd5bX1BV7O4jOL7pRaa+RZE55ORct126t2uMS9zKDyurahd0HQuqMZxffGSTT+DExlOiuqirepnEsd7SeCqWD1k8Wn9DJ6lDv8Ao2+7T+q/Xufv6U1045PY7H2rOo/tXfxRynvj3UEg7wAAAAAAAAAAAL7huzO6y2Kp5CjlKaVSKlrlfTfh8CUUTMZcHUbeos3arc0TwnHN01eyjJW9J1qOTg5RTaSjJNtdUk995nq5VU9IrNUxTVROJ+CCxHHvEWJkoO8dSK6clVc397/3+ZGKpb+o2PpL/HdxPfHD5cvk17gziOPE+Id6rdwcZOEo72tpJ9H5akv+9S6mreh5DaOhnR3erznMZ/fkniTQAK1xFxviuHb9WV/Cq5OKn7MU1ptr6y8iE1xE4dLSbKv6q31lvGM44/wh63avgoR/J21eT/Riv9RjrIblPR3UzzmI/OfZAVOMMrxtklg8fUjawqJrfWUpaTenLppNLuX2sjNU1cG/GzLOz7c6i5G/MY8Ij8vc/FFffzrT/Zl+8dXLP2kt/wDXPnCIz+BzXAbp3Nrk5am2uanzRSa1pNb099ej8mRmmaW3pdZp9pb1NdHLvxPkluGu1DIxuoWuZoxqRk1HniuWa303pey/ckiUXJjm1NbsC1uTXZnExxxzj39WulzyKF4wwb4hwU8dCooybi4ya2k00/u2viRqpzGG7s/V/wBLfi7MZjj6Mpz/AArmOCKEcja5N+1LlcqXNHXit9eqZTNM08Xq9LtDT7Qqm1XR2Z44nydWD7UstaSUMtTjWh4vSjP5ey/dr4mYuTHNVqej9iuM2p3Z849/3ybLCSnBSXj1L3jZjE4QXHlKnW4Puo1e5U3L4x6r5pEK/wAMt7ZdU06u3Md/rzfngpfQwAAAAAAAAAAAal2S8U0qdP8AgC+qJdW6Lfc99XH376rz215FlFWOEvLbe2fVM/1NEfH392plryyFyPCeByVx+EXuLhKb6uS2m/fprfxIzRTLds7R1VqndormI8/VJ2Vna2Fsrayt4wgu6MUkjMRjk1rl2u7VvVzmXuZVgGK9sf8AGuP9hH/NMor/ABPa9Hv+LP8AtPpCiEXddOPva+OvoXtrLU4SUl71/wDArvWqbtE26uUxh+iOHM7Z8QYyN7ZT9JR8YS8U/wB/iX01Zh871mkuaW5Nuv8ALxh3Xdrb3tu7e8oRnB98ZJNP4MzMZ5qLdyu3VvUTiUVY8JcP4+6V1aYuCmntPq9P022l8DEUUx2Nq7tHVXadyuucJsk0njSu7atcTt6VeLnDXPFNNx31W13rfqE6rddNMVTHCeU9/wAH1cUKNzRdC4pKUZLTjJJpr1TDFFdVExVTOJhDW/B3DttdfhNHE01JPa3tpP0Tel9hHcp7m5XtPV107s3Jx+/zTpJos77XOI6Ntjf4Et57qVNOevzIrr19ZPXTy35oruT2PRbB0NVdz+oqjhHLxn9PVjxU9gAAAAAAAAAAAD+p6e0BeOHu0zLYymqGQpqvBdE5PU1+t138Vv1JRXMOHq9g2L0zVbndn5eXt5LdR7WMHOG6tpXi/Lli/nzE+shyKujupieFUT5+ziyHa5aRhrG4ycn51GopfCPNv7UYm53QutdG7kz/AHK4j4cfXCv4btHvaWelks1zVIum4Rpw1GMW3B7Sf6Pe9sjFc5zLoajYdubEWrPCc5mZ4zPCff4LH+NzH/zXV/aiS6zwc37N3f8A7j5qHxxxDR4lzCvqFCUEqahqTTfRyfh7yEzmcu/szRVaSzNuqc8c+ivGHQAO/DZnIYS7/CsZcuEvHykvJruaEcOMKNRpbWoo3LsZj98mjYrtbh9Go5fGvf1qTXX9WWtftMsi53w85f6NznNmvz949knU7V8FGO4Wtdvy5Yf7zPWQ1o6O6mZ4zT5z7K3ne1W/u6bo4i1VFPpzyfNL4dNL5kZrmXR0vR61RO9eq3vDlHv6KVjsxkMZkf4Qs7qSqb25b3zb7+bffv1Icnbvaa1et9XXT930+Hc0bE9rdP6NRzGNlv61Jpp/qya1+0yyLne85f6OTnNmvh4+8eySq9q+DjH8na15P9GC/wBRnrIa1PR3Uzzqpjz9lZznapkruDpYq2jRT6czfNP4dEl9j95Ga5l09N0es0Tm7VveHKPf0UGrVqVqrq1qjlJvbbe236sg79NMUxiIxD4D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0" descr="data:image/jpeg;base64,/9j/4AAQSkZJRgABAQAAAQABAAD/2wCEAAkGBxQSEBUUEhQVFBQVFBQVFxcXFRQUFBYUFhUXFhUUFBUYHCggGBwnHBQUIjEhJSkrLi4uFx8zODMsNygtLisBCgoKDg0OGxAQGiwkHyQsLCwsLCwsLCwsLC8sLCwsLCwsLCwsLCwsLCwsLCwsLCwsLSwsLCwsLCwsLCwsNCwsLP/AABEIAMwAzAMBIgACEQEDEQH/xAAcAAABBQEBAQAAAAAAAAAAAAAAAQIDBAYFBwj/xABCEAACAQIDBAgDBAgFBAMAAAABAgADEQQSIQUxUWEGEyJBcYGRoTKxwQdCUvAUIzNicqLR4WNzksLSgrKz4iQlQ//EABkBAQADAQEAAAAAAAAAAAAAAAABAgQDBf/EACYRAQACAgEDAwUBAQAAAAAAAAABEQIDEgQxQSFhcRMiMlGB8CP/2gAMAwEAAhEDEQA/APcYQhAIQhAIQhAIQhAIQhAIQhAIQhAIQhAIQhAIQhAIQhAIQhAIQhAIQhAIQhAIQhAIQhAp7Qxopjnp3X3mwAUfExJsBOTidrV6TE1FVaQXMxbtNbuULT7zY6a7jIdv49kqUqqr2BVC3PwkhaiXJA0Gap/LOJt+viGekuZ0qOz60ygYjKuXIWBXcrjd385NSpyh28J0rzIarKi4ewy1Wbq8xP3QgzX9b8pbwPSRXDl6b0glrswCob7rFrd1t4G+YPagcqmGp9ikMMVqKaXWkZqr5jcEZD2UOYcobZc1XTDoyLTpfo2VmLCoDlSo7J90kh7aju3xXsX7vR8LtyjUUspawJBujd3fcDdzk9PadFlDCqlj35gPnPO8aXxOMpoqWpUsQVJ6wFDTAKkGibdosN4v8XdaRUse1euAUqrg+pqlwQUpL1ZupRlPbJQfe/e0G4RcLXL1MMIs8twm1UrVKrM2TC0FpOpX9TZjp1TlhmvmZRe9ra8pe2RtipiGep1llpVTSVaJutdiOyEqsxDXsST3WMehb0SEwuyeklSpTOJaoKdBc6slmqPnQsMouBdrKTcaAA3Gkt0Ok1QUzXqNSXDMisjtqxLAFV7B1Nje1tOMmi2vhM1g+kzhWOIo9WAQFbNo5bUBVOpNrbryzh+k9JqZdldFDFbsLAkcLnXw3yC4dyE52G23RqU+sV7rrc5W7Nt+bTTzl3D11qKGRgyncVIIPgRCUkIQgEIQgEIQgEIQgEIQgEq46obBF0Z9L/hX7zeQ3cyJZY2FzuEp4XtE1DvbRRwQbh4nefEcJMK5fo7EYUNSanuUoVHLSwI5jfMhguh9WnhKtFq2epmzUHIN6ZA0A10/vym0JiEyUS87xmxdoDDU6gyNi6ZYFh8T0+5ddD3X8IbUFbDUaNc4ZqlSqqLiKa3dVax1QDc2vhYT0ImMJkqvONoYpMJXQPTZhiGDJUCnPTZgvZNr5tT+byCnlpVWwTm1ep1i0iGJV1dWOUjcDlJHhbnPSK1NW+IA23XF5TxWzaT1FqNTU1F3PYZgOF5KrBdbnw70lZjWVVz0WILK1KorkoNMw7O7f2ozGmm+GVSKVWl16MwygKLoyWqqNxFwfKa5+jeHGJOJCEVWFmYMdbkE24XsL+AnNwHRKjRqV3V6hFcZSCQQouSLDdvO+TxtXnTkYrDqqUaDIUQvVstGo1MEsoIswIvcBxY783OM2jQVqdHCh6tCkuHqU8qhXJUsAc4YHuFPUWlnA9E3pYatRNfOWbNSJWwpkDTL3jxlRtkYsYIXtVxdJiUKk3yHuBJ7WnHjI4QfV90m2aZrClRWslKnRTDsuZSahZSSSj37JNiu7ukm1q1arjFK9WEw1QdpmJd0NMZgUIynMzZr85R2pVr0qFPE/o7PWIVK1NVLC9r3yjW97gHdE2zj6eHekz0ywrsouAbq3ZUC9tfbSJ1+6Y2+zrY7E1BjAWw71cFS62kaammQWQ5RUVAwN8yte43HSN6P9IaWExjZRXTCVULMKtKoOqrA9xt2gRfUfScnGYunRr5Krt+ubNTIa2rG2Vr77nW9p3Uxr0s1JToQLnQsp7wG09eUrOvLxK0bsbiK7vQNnbQp16YqUnDqdxFxy1B1G475annH2S4hjWxysxNqoIBJNr1KwNr+Ano85YZcotoyipoQhCXVEIQgEIQgEISOvVCKWO4C/wDYcTArY9sxFPuPaf8Agvov/URbwBjs0hw6kAlviY5m8dwXyAAjzLuV+UgeBMrZooq8YpHJMTGkxuaNJgsMZGxisZEzS0KTJHaV6ke7SB2locspROZXcyapKzmdIccpNLkbjaV6puLHUcDrrxj2MgqNLxDjMosRQpsoeqiN1WqllBIPcAd8Zi8KaZUMO2yB2vvBa5APMD3vL2Aw/W10pkHKn6ypoTr91Tb8/FE6TVM2JbkFHt/ecds+Gvp8fTlPw5f2RVP/AJmMHEufSs3/ACnqk8i+yR7bQxHNa/tWUz12YdH4/wBl6ezuIQhOzmIQhAIQhAJzcbVzPlHwpYnm+9R5DXzEt4zEZEJ3nco4sdwnKTQWvfvJ4k6k+svjHly2ZeFpXjs0q5ovW6S1OfJIwkTGOzxr6xCJN6y0cKwMrvcSItLUpypdZpEzSuK/GBcHdFInKzmaQu0GaRO0tEOcya7SB7R7vIHaXhymUbmRM+UFjayi/wDQese9pEMP1tVKPd+0qfwjcD43Atz5SylXPo0PRTClKOdh26pznjY/COWhvbnM9tp82JqH963pYfSbegDbu+UwOLfNVqHi7H1YmZZm5t6eOPHGIcb7Kav/ANm44/pH/dm+k9onhf2VvbaKn8T1h6rf6z3SZOnn7Z+Wzb3j4EIQndyEIQgEISntTE5EsDZm0B4DvbyHvaTEWiZqLUcbiM73+6t1XmfvN9B5yHNIQeG4aDwi5p2pinK5tNmjajaRmaR1Wk0iZSrVtH9YJULRBUk0jktM0r1BaAqgxC0UiZtEzRheLUHCQM0tDnMpeuEaxkDNGGpLUrOSRjImaBaRMZMQpMlLgXZtyi58pf6M4f8AVmq3x1jm4EJ9wemvnOVUomrUp4cffOepyprx8bj1E13K2g8CPQSmyfDtoxub/S0mi3ubAX7ju8Z56Dr5/Uzd4t1FJz35G5HdwmDTu8pnb2X+zSpbHUedd/dP7T36fO/2fvbGUjwxFMf6s4+k+iJj6btPy17u8CEITS4iEIQAmZnGYrO5buOi8k7vXf6cJ0tuYqy5PxC7fwbreZ09ZwS95214+WTfs9eMJg0XNIbwzTpTPafNIqraiJmkNR9fz+e+KJk/NAtIS8TPLUpaUvDrZAWjS5ikclgtInMi63jELjjJpEyR2MjZ4rNImMtCkgsIqEbydALnwEjLSOvS6wpRXQ1Tdjwprqfz4SUOx0Vw5KviG+Ksezfupg9m3I7/AEncDG+73jadIKoVbhVAAGmgAsBrFp3v3eky5Tc29HDDjEQZtqtbDVNCLrb1Nt4mKU/T5GavpRVIw5BHxMo3+Lf7ZkK5sjHgGPoJzd5Ynoc9q6HhisKfLM4Pzn0hPmXo49mY/hNJ/Sp/7T6amLpe+X8a93gQhCa3ARlaqFUs2gAuY+cDpHj7dgd1i3j91fr6S2ONzSmzOMMbczGYouxJ3k3PLgvkPrIQ0q54oeaqeXOdza1mi5pWDxesii1nNKpff4xWq2BPASmHkxCMpWs8QvK+eIaktStpy4jS3OQmpEzCKRaQsY0vGFucbmkotIWEafGMzQuIRaRBc67t58Bvl7ozRzF8Qw+PsJpe1NTbTxI/lnLroWC0lPbrNl8EGrH2PpNdQpZEVFAyqAoG6wAsJz2ZelNHT4Xlf6O7Ph5kSSip4/IyN34g/P5R1DL4eZE4T2bY7uZ0rqG1NT3sT6WA+ZmUxz2o1D+4/upnf6UVP1qj8KX9bmZnbzWwtX/LI+n1nPKaxl08sJsb4a3+UP8AyJPp2i+ZQeIB9RPmTYQ/ajjRPsyn6T6S2M+bDUW40qZ9UBmLpvyy/jZu7QuQhCbGdBjsSKdMse7cOJO4TA4vElmJJvqSTxJ3mdrpRjiXyDcunixGp8gbeZmcImrVhUW8zqt15cY8H54ueRRLztTLacPHZ5VvFzyKTaXEVez4yv1sixNTUDgL+sizyYhWclnOIueVeshmkotZ6yBqSvmi54LTZucXNK+cRc3OC0+eOQ3NvzbvlfNFqFioVfjqnIvfYfeP54GQmHX6OYfrHeudB+zp8lHxH1AHkZ37Hj6iVsLQSmiougVQo7jp33498ntwJ+cy5Tc29PXhxxoMx4DyMmpOO8H0lck8j7SzTew1BHv8pWezpj3ZHbNTNXqW3DsjysPneZ3pY9sJU55R6ss7FWpmZmP3mJ9STM901e2GA/FVUegc/wC0Tlt9MJdMPXOGc6PL2qn+U/yE+heir5sDhz/g0x6KB9J4H0aTtNzp1B/KZ7p0Fe+zsOf8O3oSPpMXTT98te7s7sIQm5nYrb9A06rFw2RmLK4FwL2urcCCJzVCsLq6keNvnpPRyJQxWxaFQ3akmb8QGR/9a2PvNGO+oqWHZ0fKbiWHfDkd0hKTWVeiqj9lVqU+WjLfmO/1nPxGwcSu7qqw/wBD+h0/mnWN2Ms2XSbI8OCVjSsvYikyftKNWnztmXxJErFkYdh1PsZeJiWeccse7mVBckxlpfbCsO70/tIGpy9KWrXMQvJzSjGpxRaMPFzRCkaVkFpM8M8i1iZjBaxT1IAO+dbo7Qz1WraFUvTp34/eYfLzM4gJC9n43IRO7U6E/nnNrs/CClSVFOii3G53s3mST5zltyqKaumw5ZX+lnPxB+fyiXHh7GJc8j7RGfiPaZ3oFA13/WPxtQrSc6fCeXdaRUgCdNPA29pW6RVCtA6/Eyj5n/bK5LYdrZle7zMzHTduxRHFmPoB/wAppfoJlOmR/W0l4IT7gfSceon/AJy66Y++B0cpdrxVh6qZ7D9nL32bR5Zh6MZ5T0fSzp4/MT0v7L64/QFXvWpUH815i6Wfv/3s1bfxbGES8WegzCEIQCEIQCZ7a2Bo1qhzU0JXS9gGv39oa8PeaGUsXsunUOYrZvxKSp5XI3+cmJpExE+kspV6Npvp1KlM+OYe+vvKlXZOJXvp1hzBR/e49xNRU2RUX9nVJ5OM3uLGV3WsnxUsw4o19OJBsfIXnSNuUM+XS658MlWQr+0o1F5gZh7XkSdW3wuDyOhmu/TU3Mch4MCu/wAY3EYClV+NEbnYX8m3idI6ifLPl0MeJZNsKeF/DX5SBqU0VXo6m9HqUzya4/mlStsnEruenVHBgUbwB1HuJ1jdjLNn0mzHw4hpRookmw75frB1/a0HXmvaHteMpkPpSDFjpruF+88JflDj9PKJqk2wMNnrmpa6URkT+MjtN6E/6po+z4e0q7NwvU0lQWNt53XYm7H1Ms5+IPzmXPK5enqw4Y0fY8fWIWPI+EYLd3tp7Qa/H1lXRJSIO8eonI6TVB2FHMnW44f1napEju9DMxtyrmxB/dsPQf1MrPd0jsoN3+Q/PrMh0mN8YBwRfckzXDu5mZzaGxatTEtUTKVJGmax0UDhxvOHURM4VDromIyuV3Yws6fxCar7PMQVSon4azzP7NwVRWW9KpoRuCndzvpNx0N6PNRVjU+J3LkDuv3X75l0a8ozuYd9mUTDVYepeWIynTtJJucBCEIBCEIBCEIBCEIEdSirbwD4ic+rsOkfhBQ/uEr7DSdSEDhVNlVV+CoGHBx9RK79avx0j4ocw+hmliWgZdcUhNr2PA9k+hj2pA93n/eaCthUcWZQfEAzn1NhJ9wsn8J09N0m0U5bUOB+sYaZHPw/oZeqbLrL8LK/JhlPqP6StUZ1+Omw5jtD21k8lZwhWbmPUQRL7j73k1PEo2gYX4bj5g6x5pjh9JPJX6YuVFzYgC57tBMTVqZmZjvYk+pufpNNt2vkokX+Ls68N5PpM9gtn1axtTXTvY/CPDjITMeFdqgGW/oNSdL6Cdvo/sGowDOLX1N+J1M72xOiyUzmftvxPyHATS06QG6RMrRFKOB2YEG6dALaLCQsIQhAIQhAIQhAIQhAIQhAIQhAIQhAIQhAIhEWECricBTqfGinxAM59bo+v/5u9PzzD0adqEDgJ0dVmDVj1hXcLWUc8tzc852aGGVRYACTQgEIQgEIQgEIQgf/2Q=="/>
          <p:cNvSpPr>
            <a:spLocks noChangeAspect="1" noChangeArrowheads="1"/>
          </p:cNvSpPr>
          <p:nvPr/>
        </p:nvSpPr>
        <p:spPr bwMode="auto">
          <a:xfrm>
            <a:off x="456831" y="6585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4881797" y="937625"/>
            <a:ext cx="1873133" cy="394711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609231" y="937625"/>
            <a:ext cx="1330325" cy="394711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709665" y="937625"/>
            <a:ext cx="1330325" cy="394711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402" y="3257779"/>
            <a:ext cx="1685925" cy="672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3" b="100000" l="0" r="100000">
                        <a14:foregroundMark x1="32946" y1="42051" x2="32946" y2="42051"/>
                        <a14:foregroundMark x1="35659" y1="58974" x2="35659" y2="58974"/>
                        <a14:foregroundMark x1="28295" y1="61026" x2="28295" y2="61026"/>
                        <a14:foregroundMark x1="22481" y1="48205" x2="22481" y2="48205"/>
                        <a14:foregroundMark x1="22481" y1="40000" x2="22481" y2="40000"/>
                        <a14:foregroundMark x1="46899" y1="21538" x2="46899" y2="21538"/>
                        <a14:foregroundMark x1="58140" y1="19487" x2="58140" y2="19487"/>
                        <a14:foregroundMark x1="82558" y1="25641" x2="82558" y2="25641"/>
                        <a14:foregroundMark x1="95349" y1="49231" x2="95349" y2="49231"/>
                        <a14:foregroundMark x1="81395" y1="70256" x2="81395" y2="70256"/>
                        <a14:foregroundMark x1="56202" y1="53333" x2="56202" y2="53333"/>
                        <a14:foregroundMark x1="55814" y1="43077" x2="55814" y2="430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001" y="1092606"/>
            <a:ext cx="1228726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04" b="26359"/>
          <a:stretch/>
        </p:blipFill>
        <p:spPr bwMode="auto">
          <a:xfrm>
            <a:off x="4975402" y="2243453"/>
            <a:ext cx="1685925" cy="808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18137" y1="93627" x2="18137" y2="93627"/>
                        <a14:foregroundMark x1="79902" y1="93627" x2="79902" y2="93627"/>
                        <a14:foregroundMark x1="95098" y1="55882" x2="95098" y2="55882"/>
                        <a14:foregroundMark x1="94118" y1="48529" x2="94118" y2="48529"/>
                        <a14:foregroundMark x1="94608" y1="57843" x2="94608" y2="57843"/>
                        <a14:foregroundMark x1="93627" y1="60784" x2="93627" y2="60784"/>
                        <a14:foregroundMark x1="82353" y1="65686" x2="82353" y2="65686"/>
                        <a14:foregroundMark x1="75000" y1="53922" x2="75000" y2="53922"/>
                        <a14:foregroundMark x1="61275" y1="47549" x2="59314" y2="47059"/>
                        <a14:foregroundMark x1="48039" y1="44118" x2="48039" y2="44118"/>
                        <a14:foregroundMark x1="47059" y1="50000" x2="47059" y2="50000"/>
                        <a14:foregroundMark x1="58333" y1="67647" x2="58333" y2="68627"/>
                        <a14:foregroundMark x1="50490" y1="77451" x2="48529" y2="76961"/>
                        <a14:foregroundMark x1="38725" y1="61275" x2="38725" y2="61275"/>
                        <a14:foregroundMark x1="35294" y1="54902" x2="35294" y2="54902"/>
                        <a14:foregroundMark x1="23039" y1="74510" x2="23039" y2="74510"/>
                        <a14:foregroundMark x1="11765" y1="70098" x2="11765" y2="69608"/>
                        <a14:foregroundMark x1="5392" y1="81863" x2="5392" y2="81863"/>
                        <a14:foregroundMark x1="17157" y1="88235" x2="18137" y2="88725"/>
                        <a14:foregroundMark x1="87745" y1="93627" x2="87745" y2="93627"/>
                        <a14:foregroundMark x1="92647" y1="92647" x2="92647" y2="926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621" y="1092606"/>
            <a:ext cx="1042416" cy="1042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1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1" y="1092606"/>
            <a:ext cx="1042416" cy="1042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25657" y="312739"/>
            <a:ext cx="1297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Flat Files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23669" y="327493"/>
            <a:ext cx="1902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Spreadsheets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06437" y="312738"/>
            <a:ext cx="1423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Statistical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" y="160337"/>
            <a:ext cx="2286000" cy="5249863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057400" y="87160"/>
            <a:ext cx="2547961" cy="5249863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9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4" descr="data:image/jpeg;base64,/9j/4AAQSkZJRgABAQAAAQABAAD/2wCEAAkGBwgHBhQIBwgVFhUXGCEYGRcYGRsfHhkgHiQcHx0nJB4iICshJCMnJxwhLDEjJikuLjI2GyA3ODUsNygvMDcBCgoKDg0OGxAQGzcmHyYsLy03NTc0LCw0NCwuLywwLDQsLSwsMCw0LDQsLCwsLC8vMiwsLCwsLC4sLSwsLCw0LP/AABEIAOEA4QMBEQACEQEDEQH/xAAcAAEAAwEBAQEBAAAAAAAAAAAABQYHBAMCCAH/xABDEAACAQQAAwUEBAgOAwAAAAAAAQIDBAURBhIhBzFBUWEicYGhE1KRsRQXI0JygpLRFTZTVWJlc6KjssLS4vAkMsH/xAAbAQEAAgMBAQAAAAAAAAAAAAAAAgMBBAUGB//EADcRAQABAwEECAMHBAMBAAAAAAABAgMRBAUSITEGE0FRYZGx0XGhwRYiMoHh8PEUIzNyNFNjUv/aAAwDAQACEQMRAD8ApZrPq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9inKXLFbb8ATOOMrxguzHMZGkq19UjQi+5STc/wBnpr4tP0JRRMuHqtvae1O7RG9PlHmsS7IrPl65apv9CP3bJdX4ud9pLmf8cecojLdlGRt6bqYu8hV1+bJckn7urj9rRibc9jbsdIrVU4u07vjz/X1QHC3CVfN52pibuq6E6cHN80Nvo4rWtr629mKYzOHQ120qdPYpvURvRM45+E+y2/ig/rv/AAv+ZLq/FyPtL/5/P9D8UH9d/wCF/wAx1fifaX/z+f6Pmr2Q1VH8lmk3602vnzjq570o6Sx22/n+io8R8GZnh6P0t3QUqf8AKQ6xXv8AFfFaITExzdfR7U0+q4UTirunn+qOwmEyOdu/wbGWzm/F9yivNt9F/wB0YiJnk2NTq7Wmo3rs4+vwX6w7I6soKWQyqT8oQ3r9ZtfcWRbntcC70kjP9u35z9I93RcdkVBw/wDGy8k/6UE18mh1firo6SVZ+9b+f6KdxLwRmeH4OvWpKpS/lIbaX6S717+71ITTMc3Z0e1tPqp3YnFXdP07/VD4jE3+Zu1a422c5eOu5Lzb7kveY58m5qNTa09G/cnEfvkv+P7I7icFLI5SMX9WEXL+82vuLItz2vP3eklMTi3Rn4zj5Oyr2RWzh+Ry80/WCa+TQ6vxU09JK8/etx5qlxH2f5nB0ncKKq0l1c4b3Fese9e9bXm0RmmYdbR7Z0+ond/DV3T9J/hUyLrAAAAAAAAAAAAAaZ2PcP0bipPN3UN8j5KafcpaTlL3pNJe9+hZbjPF5npBrKqYjT09vGfh2R7/AJNZLXk3HXyuNt7pWtfIUo1H3QlOKk993RvZjMLqdPdqp36aJmO/E483YZUuV2Fq8ksj9EvpVB0+bxcW1LT8+senlt+ZjHHK3rq+r6rP3c5x48vq6jKp4Vr21t58le5hF9+pSSfzZjMJ02q6ozTEy+qFxQuFzW9aMl/Raf3GcsVUVU/ijD7qQhVpunUimmtNPqmvcGImYnMOLD4ewwtq7bG26hFycnrxb9e/0XokYiIjku1Gpu6ireuTmeTsq1KdGm6lWail1bb0l8TKmmmapxHN4WWRscgm7C9p1Nd/JOMte/TMRMSsuWLlr/JTMfGJj1dM4xnBwnFNPo0+5mVcTMTmEfhMJj8HQlRxtBRUpOT8+vhvyXcl5EaaYp5L9Tqruoqiq5OcRj9/VISlGEXKb0l1bfgSURGeEOWzyePv5ONjfUqjXeoTjLXv0zETErLli7b410zHxiYdZlUxvjvg+la8SxlZ+xSrLm0l3S5oxkkvLcov02/JIoqpxL2Wy9p1V6aYr41U8PyxMxnymFNy2PVhUShU2m2uq000otprzSkvt10aIuzp7/Wxxj+OPtLgC8AAAAAAAAAANl7Gr2nW4fqWe/ap1N69JJaf2p/YW257HjekVqadRTX2THzj9w0AsefZRxL2X39e/qXmLvYTU5OfLPakuZ71vqn73opm3L1ej2/apt00XaZjERGY48vD+XjPiHjnhfHxtLrGrkpx5VOUJT6Lu3OMtGN6qlONFs3WXJror4z2ZiPlMZTXZ5xrlOI81OzyEKSjGk5rki09qUF4yfT2mToqmZaW1tlWNJZiu3nOccfhPh4NDLHnmK9sf8bI/wBhH/NMorj7z2vR7/iz/tPpCC4FuLu24st3Yt7lUUZJeMG/b36a2/TW/AjHCYw3tqUW69JX1nZEz+fZ836HNl88AITjDh9cS4Z2H4S6b5lJS1tbW+jW1tdfPv0/AjXTvRhvbP1n9Je6zdzwx/DN7bgvi3hXJLI4mEKrjtezLvTWtOL5W/ct9Uirdqicw9HXtTQ623Nq7mnPf9J4v5edpHFdjV+ivbGlCXlOlNP5yE3Kmbew9DcjNFUzHhMT9Gu2N1SvrKF3by3GcVJP0a2XROXkLtuq3XNFXOJw4uJsPHP4SpjZV3Dn17S66aaa6eK6dxiqnejC/RamdNepuxGcMvjwDxRw7kY5HEunVdN7XLLTa8U4y10a6NJsq3Ko4vUTtjRaq3Nq7mnP74TGfR9X3aLxbjqv0V/YU6b8p0prfu3Lr8Bv1MWtiaG7GbdczHhMeyDzPHOWzLg7unS9jeuWLW967/a34J9NPoYmqZ5t7T7JsWM7kzx+Hsgby8qXclzpJRWoxW9Jd3i233Lq230XkYb9u1FGcdrmCwAAAAAAAAAAJbhnPXXDuVjfWnXwlF904+K/c/BozE4nLV1ujo1Vqbdf5T3S3Xh3ijFcQ0FOxuFzeNOXScfh4+9bRdTVEvCavQX9LViuOHf2Jok0gCOt8HjbXKvJ2trGFSUXCTj0Uk3F9Uum9xXXvMbsZy2K9XertdVVVmmJz6+6RMtdEZXhnDZi6/CclYRnPXLtuXcttdz9WRmmJ4y27Gv1Finct1Yjn2PrFcOYbD1XWxuPhCT6cy6vXve2kIpiOTF/W6i/G7crmYSpJqqVPtIxFHiKeNrvVOOoqsuseb87evzfDmXk/DqV9ZGfB2o2Hfq08Xafxd3bjs/Pw+q4W1xRuqKrW1aM4vulFpp/FFjj10VUTu1RiXqEXPfWVrkLd299bxnF/mySa+f3mJjKy3drtVb1E4nwVKd3DgCtG2uHJ2NRtQl1cqEurcX4yg+rXitPvK/wTjsdaLc7Tiaqf8sc+zejv8J7J7OS3Wd5bX1BV7O4jOL7pRaa+RZE55ORct126t2uMS9zKDyurahd0HQuqMZxffGSTT+DExlOiuqirepnEsd7SeCqWD1k8Wn9DJ6lDv8Ao2+7T+q/Xufv6U1045PY7H2rOo/tXfxRynvj3UEg7wAAAAAAAAAAAL7huzO6y2Kp5CjlKaVSKlrlfTfh8CUUTMZcHUbeos3arc0TwnHN01eyjJW9J1qOTg5RTaSjJNtdUk995nq5VU9IrNUxTVROJ+CCxHHvEWJkoO8dSK6clVc397/3+ZGKpb+o2PpL/HdxPfHD5cvk17gziOPE+Id6rdwcZOEo72tpJ9H5akv+9S6mreh5DaOhnR3erznMZ/fkniTQAK1xFxviuHb9WV/Cq5OKn7MU1ptr6y8iE1xE4dLSbKv6q31lvGM44/wh63avgoR/J21eT/Riv9RjrIblPR3UzzmI/OfZAVOMMrxtklg8fUjawqJrfWUpaTenLppNLuX2sjNU1cG/GzLOz7c6i5G/MY8Ij8vc/FFffzrT/Zl+8dXLP2kt/wDXPnCIz+BzXAbp3Nrk5am2uanzRSa1pNb099ej8mRmmaW3pdZp9pb1NdHLvxPkluGu1DIxuoWuZoxqRk1HniuWa303pey/ckiUXJjm1NbsC1uTXZnExxxzj39WulzyKF4wwb4hwU8dCooybi4ya2k00/u2viRqpzGG7s/V/wBLfi7MZjj6Mpz/AArmOCKEcja5N+1LlcqXNHXit9eqZTNM08Xq9LtDT7Qqm1XR2Z44nydWD7UstaSUMtTjWh4vSjP5ey/dr4mYuTHNVqej9iuM2p3Z849/3ybLCSnBSXj1L3jZjE4QXHlKnW4Puo1e5U3L4x6r5pEK/wAMt7ZdU06u3Md/rzfngpfQwAAAAAAAAAAAal2S8U0qdP8AgC+qJdW6Lfc99XH376rz215FlFWOEvLbe2fVM/1NEfH392plryyFyPCeByVx+EXuLhKb6uS2m/fprfxIzRTLds7R1VqndormI8/VJ2Vna2Fsrayt4wgu6MUkjMRjk1rl2u7VvVzmXuZVgGK9sf8AGuP9hH/NMor/ABPa9Hv+LP8AtPpCiEXddOPva+OvoXtrLU4SUl71/wDArvWqbtE26uUxh+iOHM7Z8QYyN7ZT9JR8YS8U/wB/iX01Zh871mkuaW5Nuv8ALxh3Xdrb3tu7e8oRnB98ZJNP4MzMZ5qLdyu3VvUTiUVY8JcP4+6V1aYuCmntPq9P022l8DEUUx2Nq7tHVXadyuucJsk0njSu7atcTt6VeLnDXPFNNx31W13rfqE6rddNMVTHCeU9/wAH1cUKNzRdC4pKUZLTjJJpr1TDFFdVExVTOJhDW/B3DttdfhNHE01JPa3tpP0Tel9hHcp7m5XtPV107s3Jx+/zTpJos77XOI6Ntjf4Et57qVNOevzIrr19ZPXTy35oruT2PRbB0NVdz+oqjhHLxn9PVjxU9gAAAAAAAAAAAD+p6e0BeOHu0zLYymqGQpqvBdE5PU1+t138Vv1JRXMOHq9g2L0zVbndn5eXt5LdR7WMHOG6tpXi/Lli/nzE+shyKujupieFUT5+ziyHa5aRhrG4ycn51GopfCPNv7UYm53QutdG7kz/AHK4j4cfXCv4btHvaWelks1zVIum4Rpw1GMW3B7Sf6Pe9sjFc5zLoajYdubEWrPCc5mZ4zPCff4LH+NzH/zXV/aiS6zwc37N3f8A7j5qHxxxDR4lzCvqFCUEqahqTTfRyfh7yEzmcu/szRVaSzNuqc8c+ivGHQAO/DZnIYS7/CsZcuEvHykvJruaEcOMKNRpbWoo3LsZj98mjYrtbh9Go5fGvf1qTXX9WWtftMsi53w85f6NznNmvz949knU7V8FGO4Wtdvy5Yf7zPWQ1o6O6mZ4zT5z7K3ne1W/u6bo4i1VFPpzyfNL4dNL5kZrmXR0vR61RO9eq3vDlHv6KVjsxkMZkf4Qs7qSqb25b3zb7+bffv1Icnbvaa1et9XXT930+Hc0bE9rdP6NRzGNlv61Jpp/qya1+0yyLne85f6OTnNmvh4+8eySq9q+DjH8na15P9GC/wBRnrIa1PR3Uzzqpjz9lZznapkruDpYq2jRT6czfNP4dEl9j95Ga5l09N0es0Tm7VveHKPf0UGrVqVqrq1qjlJvbbe236sg79NMUxiIxD4D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data:image/jpeg;base64,/9j/4AAQSkZJRgABAQAAAQABAAD/2wCEAAkGBwgHBhQIBwgVFhUXGCEYGRcYGRsfHhkgHiQcHx0nJB4iICshJCMnJxwhLDEjJikuLjI2GyA3ODUsNygvMDcBCgoKDg0OGxAQGzcmHyYsLy03NTc0LCw0NCwuLywwLDQsLSwsMCw0LDQsLCwsLC8vMiwsLCwsLC4sLSwsLCw0LP/AABEIAOEA4QMBEQACEQEDEQH/xAAcAAEAAwEBAQEBAAAAAAAAAAAABQYHBAMCCAH/xABDEAACAQQAAwUEBAgOAwAAAAAAAQIDBAURBhIhBzFBUWEicYGhE1KRsRQXI0JygpLRFTZTVWJlc6KjssLS4vAkMsH/xAAbAQEAAgMBAQAAAAAAAAAAAAAAAgMBBAUGB//EADcRAQABAwEECAMHBAMBAAAAAAABAgMRBAUSITEGE0FRYZGx0XGhwRYiMoHh8PEUIzNyNFNjUv/aAAwDAQACEQMRAD8ApZrPq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9inKXLFbb8ATOOMrxguzHMZGkq19UjQi+5STc/wBnpr4tP0JRRMuHqtvae1O7RG9PlHmsS7IrPl65apv9CP3bJdX4ud9pLmf8cecojLdlGRt6bqYu8hV1+bJckn7urj9rRibc9jbsdIrVU4u07vjz/X1QHC3CVfN52pibuq6E6cHN80Nvo4rWtr629mKYzOHQ120qdPYpvURvRM45+E+y2/ig/rv/AAv+ZLq/FyPtL/5/P9D8UH9d/wCF/wAx1fifaX/z+f6Pmr2Q1VH8lmk3602vnzjq570o6Sx22/n+io8R8GZnh6P0t3QUqf8AKQ6xXv8AFfFaITExzdfR7U0+q4UTirunn+qOwmEyOdu/wbGWzm/F9yivNt9F/wB0YiJnk2NTq7Wmo3rs4+vwX6w7I6soKWQyqT8oQ3r9ZtfcWRbntcC70kjP9u35z9I93RcdkVBw/wDGy8k/6UE18mh1firo6SVZ+9b+f6KdxLwRmeH4OvWpKpS/lIbaX6S717+71ITTMc3Z0e1tPqp3YnFXdP07/VD4jE3+Zu1a422c5eOu5Lzb7kveY58m5qNTa09G/cnEfvkv+P7I7icFLI5SMX9WEXL+82vuLItz2vP3eklMTi3Rn4zj5Oyr2RWzh+Ry80/WCa+TQ6vxU09JK8/etx5qlxH2f5nB0ncKKq0l1c4b3Fese9e9bXm0RmmYdbR7Z0+ond/DV3T9J/hUyLrAAAAAAAAAAAAAaZ2PcP0bipPN3UN8j5KafcpaTlL3pNJe9+hZbjPF5npBrKqYjT09vGfh2R7/AJNZLXk3HXyuNt7pWtfIUo1H3QlOKk993RvZjMLqdPdqp36aJmO/E483YZUuV2Fq8ksj9EvpVB0+bxcW1LT8+senlt+ZjHHK3rq+r6rP3c5x48vq6jKp4Vr21t58le5hF9+pSSfzZjMJ02q6ozTEy+qFxQuFzW9aMl/Raf3GcsVUVU/ijD7qQhVpunUimmtNPqmvcGImYnMOLD4ewwtq7bG26hFycnrxb9e/0XokYiIjku1Gpu6ireuTmeTsq1KdGm6lWail1bb0l8TKmmmapxHN4WWRscgm7C9p1Nd/JOMte/TMRMSsuWLlr/JTMfGJj1dM4xnBwnFNPo0+5mVcTMTmEfhMJj8HQlRxtBRUpOT8+vhvyXcl5EaaYp5L9Tqruoqiq5OcRj9/VISlGEXKb0l1bfgSURGeEOWzyePv5ONjfUqjXeoTjLXv0zETErLli7b410zHxiYdZlUxvjvg+la8SxlZ+xSrLm0l3S5oxkkvLcov02/JIoqpxL2Wy9p1V6aYr41U8PyxMxnymFNy2PVhUShU2m2uq000otprzSkvt10aIuzp7/Wxxj+OPtLgC8AAAAAAAAAANl7Gr2nW4fqWe/ap1N69JJaf2p/YW257HjekVqadRTX2THzj9w0AsefZRxL2X39e/qXmLvYTU5OfLPakuZ71vqn73opm3L1ej2/apt00XaZjERGY48vD+XjPiHjnhfHxtLrGrkpx5VOUJT6Lu3OMtGN6qlONFs3WXJror4z2ZiPlMZTXZ5xrlOI81OzyEKSjGk5rki09qUF4yfT2mToqmZaW1tlWNJZiu3nOccfhPh4NDLHnmK9sf8bI/wBhH/NMorj7z2vR7/iz/tPpCC4FuLu24st3Yt7lUUZJeMG/b36a2/TW/AjHCYw3tqUW69JX1nZEz+fZ836HNl88AITjDh9cS4Z2H4S6b5lJS1tbW+jW1tdfPv0/AjXTvRhvbP1n9Je6zdzwx/DN7bgvi3hXJLI4mEKrjtezLvTWtOL5W/ct9Uirdqicw9HXtTQ623Nq7mnPf9J4v5edpHFdjV+ivbGlCXlOlNP5yE3Kmbew9DcjNFUzHhMT9Gu2N1SvrKF3by3GcVJP0a2XROXkLtuq3XNFXOJw4uJsPHP4SpjZV3Dn17S66aaa6eK6dxiqnejC/RamdNepuxGcMvjwDxRw7kY5HEunVdN7XLLTa8U4y10a6NJsq3Ko4vUTtjRaq3Nq7mnP74TGfR9X3aLxbjqv0V/YU6b8p0prfu3Lr8Bv1MWtiaG7GbdczHhMeyDzPHOWzLg7unS9jeuWLW967/a34J9NPoYmqZ5t7T7JsWM7kzx+Hsgby8qXclzpJRWoxW9Jd3i233Lq230XkYb9u1FGcdrmCwAAAAAAAAAAJbhnPXXDuVjfWnXwlF904+K/c/BozE4nLV1ujo1Vqbdf5T3S3Xh3ijFcQ0FOxuFzeNOXScfh4+9bRdTVEvCavQX9LViuOHf2Jok0gCOt8HjbXKvJ2trGFSUXCTj0Uk3F9Uum9xXXvMbsZy2K9XertdVVVmmJz6+6RMtdEZXhnDZi6/CclYRnPXLtuXcttdz9WRmmJ4y27Gv1Finct1Yjn2PrFcOYbD1XWxuPhCT6cy6vXve2kIpiOTF/W6i/G7crmYSpJqqVPtIxFHiKeNrvVOOoqsuseb87evzfDmXk/DqV9ZGfB2o2Hfq08Xafxd3bjs/Pw+q4W1xRuqKrW1aM4vulFpp/FFjj10VUTu1RiXqEXPfWVrkLd299bxnF/mySa+f3mJjKy3drtVb1E4nwVKd3DgCtG2uHJ2NRtQl1cqEurcX4yg+rXitPvK/wTjsdaLc7Tiaqf8sc+zejv8J7J7OS3Wd5bX1BV7O4jOL7pRaa+RZE55ORct126t2uMS9zKDyurahd0HQuqMZxffGSTT+DExlOiuqirepnEsd7SeCqWD1k8Wn9DJ6lDv8Ao2+7T+q/Xufv6U1045PY7H2rOo/tXfxRynvj3UEg7wAAAAAAAAAAAL7huzO6y2Kp5CjlKaVSKlrlfTfh8CUUTMZcHUbeos3arc0TwnHN01eyjJW9J1qOTg5RTaSjJNtdUk995nq5VU9IrNUxTVROJ+CCxHHvEWJkoO8dSK6clVc397/3+ZGKpb+o2PpL/HdxPfHD5cvk17gziOPE+Id6rdwcZOEo72tpJ9H5akv+9S6mreh5DaOhnR3erznMZ/fkniTQAK1xFxviuHb9WV/Cq5OKn7MU1ptr6y8iE1xE4dLSbKv6q31lvGM44/wh63avgoR/J21eT/Riv9RjrIblPR3UzzmI/OfZAVOMMrxtklg8fUjawqJrfWUpaTenLppNLuX2sjNU1cG/GzLOz7c6i5G/MY8Ij8vc/FFffzrT/Zl+8dXLP2kt/wDXPnCIz+BzXAbp3Nrk5am2uanzRSa1pNb099ej8mRmmaW3pdZp9pb1NdHLvxPkluGu1DIxuoWuZoxqRk1HniuWa303pey/ckiUXJjm1NbsC1uTXZnExxxzj39WulzyKF4wwb4hwU8dCooybi4ya2k00/u2viRqpzGG7s/V/wBLfi7MZjj6Mpz/AArmOCKEcja5N+1LlcqXNHXit9eqZTNM08Xq9LtDT7Qqm1XR2Z44nydWD7UstaSUMtTjWh4vSjP5ey/dr4mYuTHNVqej9iuM2p3Z849/3ybLCSnBSXj1L3jZjE4QXHlKnW4Puo1e5U3L4x6r5pEK/wAMt7ZdU06u3Md/rzfngpfQwAAAAAAAAAAAal2S8U0qdP8AgC+qJdW6Lfc99XH376rz215FlFWOEvLbe2fVM/1NEfH392plryyFyPCeByVx+EXuLhKb6uS2m/fprfxIzRTLds7R1VqndormI8/VJ2Vna2Fsrayt4wgu6MUkjMRjk1rl2u7VvVzmXuZVgGK9sf8AGuP9hH/NMor/ABPa9Hv+LP8AtPpCiEXddOPva+OvoXtrLU4SUl71/wDArvWqbtE26uUxh+iOHM7Z8QYyN7ZT9JR8YS8U/wB/iX01Zh871mkuaW5Nuv8ALxh3Xdrb3tu7e8oRnB98ZJNP4MzMZ5qLdyu3VvUTiUVY8JcP4+6V1aYuCmntPq9P022l8DEUUx2Nq7tHVXadyuucJsk0njSu7atcTt6VeLnDXPFNNx31W13rfqE6rddNMVTHCeU9/wAH1cUKNzRdC4pKUZLTjJJpr1TDFFdVExVTOJhDW/B3DttdfhNHE01JPa3tpP0Tel9hHcp7m5XtPV107s3Jx+/zTpJos77XOI6Ntjf4Et57qVNOevzIrr19ZPXTy35oruT2PRbB0NVdz+oqjhHLxn9PVjxU9gAAAAAAAAAAAD+p6e0BeOHu0zLYymqGQpqvBdE5PU1+t138Vv1JRXMOHq9g2L0zVbndn5eXt5LdR7WMHOG6tpXi/Lli/nzE+shyKujupieFUT5+ziyHa5aRhrG4ycn51GopfCPNv7UYm53QutdG7kz/AHK4j4cfXCv4btHvaWelks1zVIum4Rpw1GMW3B7Sf6Pe9sjFc5zLoajYdubEWrPCc5mZ4zPCff4LH+NzH/zXV/aiS6zwc37N3f8A7j5qHxxxDR4lzCvqFCUEqahqTTfRyfh7yEzmcu/szRVaSzNuqc8c+ivGHQAO/DZnIYS7/CsZcuEvHykvJruaEcOMKNRpbWoo3LsZj98mjYrtbh9Go5fGvf1qTXX9WWtftMsi53w85f6NznNmvz949knU7V8FGO4Wtdvy5Yf7zPWQ1o6O6mZ4zT5z7K3ne1W/u6bo4i1VFPpzyfNL4dNL5kZrmXR0vR61RO9eq3vDlHv6KVjsxkMZkf4Qs7qSqb25b3zb7+bffv1Icnbvaa1et9XXT930+Hc0bE9rdP6NRzGNlv61Jpp/qya1+0yyLne85f6OTnNmvh4+8eySq9q+DjH8na15P9GC/wBRnrIa1PR3Uzzqpjz9lZznapkruDpYq2jRT6czfNP4dEl9j95Ga5l09N0es0Tm7VveHKPf0UGrVqVqrq1qjlJvbbe236sg79NMUxiIxD4D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0" descr="data:image/jpeg;base64,/9j/4AAQSkZJRgABAQAAAQABAAD/2wCEAAkGBxQSEBUUEhQVFBQVFBQVFxcXFRQUFBYUFhUXFhUUFBUYHCggGBwnHBQUIjEhJSkrLi4uFx8zODMsNygtLisBCgoKDg0OGxAQGiwkHyQsLCwsLCwsLCwsLC8sLCwsLCwsLCwsLCwsLCwsLCwsLCwsLSwsLCwsLCwsLCwsNCwsLP/AABEIAMwAzAMBIgACEQEDEQH/xAAcAAABBQEBAQAAAAAAAAAAAAAAAQIDBAYFBwj/xABCEAACAQIDBAgDBAgFBAMAAAABAgADEQQSIQUxUWEGEyJBcYGRoTKxwQdCUvAUIzNicqLR4WNzksLSgrKz4iQlQ//EABkBAQADAQEAAAAAAAAAAAAAAAABAgQDBf/EACYRAQACAgEDAwUBAQAAAAAAAAABEQIDEgQxQSFhcRMiMlGB8CP/2gAMAwEAAhEDEQA/APcYQhAIQhAIQhAIQhAIQhAIQhAIQhAIQhAIQhAIQhAIQhAIQhAIQhAIQhAIQhAIQhAIQhAp7Qxopjnp3X3mwAUfExJsBOTidrV6TE1FVaQXMxbtNbuULT7zY6a7jIdv49kqUqqr2BVC3PwkhaiXJA0Gap/LOJt+viGekuZ0qOz60ygYjKuXIWBXcrjd385NSpyh28J0rzIarKi4ewy1Wbq8xP3QgzX9b8pbwPSRXDl6b0glrswCob7rFrd1t4G+YPagcqmGp9ikMMVqKaXWkZqr5jcEZD2UOYcobZc1XTDoyLTpfo2VmLCoDlSo7J90kh7aju3xXsX7vR8LtyjUUspawJBujd3fcDdzk9PadFlDCqlj35gPnPO8aXxOMpoqWpUsQVJ6wFDTAKkGibdosN4v8XdaRUse1euAUqrg+pqlwQUpL1ZupRlPbJQfe/e0G4RcLXL1MMIs8twm1UrVKrM2TC0FpOpX9TZjp1TlhmvmZRe9ra8pe2RtipiGep1llpVTSVaJutdiOyEqsxDXsST3WMehb0SEwuyeklSpTOJaoKdBc6slmqPnQsMouBdrKTcaAA3Gkt0Ok1QUzXqNSXDMisjtqxLAFV7B1Nje1tOMmi2vhM1g+kzhWOIo9WAQFbNo5bUBVOpNrbryzh+k9JqZdldFDFbsLAkcLnXw3yC4dyE52G23RqU+sV7rrc5W7Nt+bTTzl3D11qKGRgyncVIIPgRCUkIQgEIQgEIQgEIQgEIQgEq46obBF0Z9L/hX7zeQ3cyJZY2FzuEp4XtE1DvbRRwQbh4nefEcJMK5fo7EYUNSanuUoVHLSwI5jfMhguh9WnhKtFq2epmzUHIN6ZA0A10/vym0JiEyUS87xmxdoDDU6gyNi6ZYFh8T0+5ddD3X8IbUFbDUaNc4ZqlSqqLiKa3dVax1QDc2vhYT0ImMJkqvONoYpMJXQPTZhiGDJUCnPTZgvZNr5tT+byCnlpVWwTm1ep1i0iGJV1dWOUjcDlJHhbnPSK1NW+IA23XF5TxWzaT1FqNTU1F3PYZgOF5KrBdbnw70lZjWVVz0WILK1KorkoNMw7O7f2ozGmm+GVSKVWl16MwygKLoyWqqNxFwfKa5+jeHGJOJCEVWFmYMdbkE24XsL+AnNwHRKjRqV3V6hFcZSCQQouSLDdvO+TxtXnTkYrDqqUaDIUQvVstGo1MEsoIswIvcBxY783OM2jQVqdHCh6tCkuHqU8qhXJUsAc4YHuFPUWlnA9E3pYatRNfOWbNSJWwpkDTL3jxlRtkYsYIXtVxdJiUKk3yHuBJ7WnHjI4QfV90m2aZrClRWslKnRTDsuZSahZSSSj37JNiu7ukm1q1arjFK9WEw1QdpmJd0NMZgUIynMzZr85R2pVr0qFPE/o7PWIVK1NVLC9r3yjW97gHdE2zj6eHekz0ywrsouAbq3ZUC9tfbSJ1+6Y2+zrY7E1BjAWw71cFS62kaammQWQ5RUVAwN8yte43HSN6P9IaWExjZRXTCVULMKtKoOqrA9xt2gRfUfScnGYunRr5Krt+ubNTIa2rG2Vr77nW9p3Uxr0s1JToQLnQsp7wG09eUrOvLxK0bsbiK7vQNnbQp16YqUnDqdxFxy1B1G475annH2S4hjWxysxNqoIBJNr1KwNr+Ano85YZcotoyipoQhCXVEIQgEIQgEISOvVCKWO4C/wDYcTArY9sxFPuPaf8Agvov/URbwBjs0hw6kAlviY5m8dwXyAAjzLuV+UgeBMrZooq8YpHJMTGkxuaNJgsMZGxisZEzS0KTJHaV6ke7SB2locspROZXcyapKzmdIccpNLkbjaV6puLHUcDrrxj2MgqNLxDjMosRQpsoeqiN1WqllBIPcAd8Zi8KaZUMO2yB2vvBa5APMD3vL2Aw/W10pkHKn6ypoTr91Tb8/FE6TVM2JbkFHt/ecds+Gvp8fTlPw5f2RVP/AJmMHEufSs3/ACnqk8i+yR7bQxHNa/tWUz12YdH4/wBl6ezuIQhOzmIQhAIQhAJzcbVzPlHwpYnm+9R5DXzEt4zEZEJ3nco4sdwnKTQWvfvJ4k6k+svjHly2ZeFpXjs0q5ovW6S1OfJIwkTGOzxr6xCJN6y0cKwMrvcSItLUpypdZpEzSuK/GBcHdFInKzmaQu0GaRO0tEOcya7SB7R7vIHaXhymUbmRM+UFjayi/wDQese9pEMP1tVKPd+0qfwjcD43Atz5SylXPo0PRTClKOdh26pznjY/COWhvbnM9tp82JqH963pYfSbegDbu+UwOLfNVqHi7H1YmZZm5t6eOPHGIcb7Kav/ANm44/pH/dm+k9onhf2VvbaKn8T1h6rf6z3SZOnn7Z+Wzb3j4EIQndyEIQgEISntTE5EsDZm0B4DvbyHvaTEWiZqLUcbiM73+6t1XmfvN9B5yHNIQeG4aDwi5p2pinK5tNmjajaRmaR1Wk0iZSrVtH9YJULRBUk0jktM0r1BaAqgxC0UiZtEzRheLUHCQM0tDnMpeuEaxkDNGGpLUrOSRjImaBaRMZMQpMlLgXZtyi58pf6M4f8AVmq3x1jm4EJ9wemvnOVUomrUp4cffOepyprx8bj1E13K2g8CPQSmyfDtoxub/S0mi3ubAX7ju8Z56Dr5/Uzd4t1FJz35G5HdwmDTu8pnb2X+zSpbHUedd/dP7T36fO/2fvbGUjwxFMf6s4+k+iJj6btPy17u8CEITS4iEIQAmZnGYrO5buOi8k7vXf6cJ0tuYqy5PxC7fwbreZ09ZwS95214+WTfs9eMJg0XNIbwzTpTPafNIqraiJmkNR9fz+e+KJk/NAtIS8TPLUpaUvDrZAWjS5ikclgtInMi63jELjjJpEyR2MjZ4rNImMtCkgsIqEbydALnwEjLSOvS6wpRXQ1Tdjwprqfz4SUOx0Vw5KviG+Ksezfupg9m3I7/AEncDG+73jadIKoVbhVAAGmgAsBrFp3v3eky5Tc29HDDjEQZtqtbDVNCLrb1Nt4mKU/T5GavpRVIw5BHxMo3+Lf7ZkK5sjHgGPoJzd5Ynoc9q6HhisKfLM4Pzn0hPmXo49mY/hNJ/Sp/7T6amLpe+X8a93gQhCa3ARlaqFUs2gAuY+cDpHj7dgd1i3j91fr6S2ONzSmzOMMbczGYouxJ3k3PLgvkPrIQ0q54oeaqeXOdza1mi5pWDxesii1nNKpff4xWq2BPASmHkxCMpWs8QvK+eIaktStpy4jS3OQmpEzCKRaQsY0vGFucbmkotIWEafGMzQuIRaRBc67t58Bvl7ozRzF8Qw+PsJpe1NTbTxI/lnLroWC0lPbrNl8EGrH2PpNdQpZEVFAyqAoG6wAsJz2ZelNHT4Xlf6O7Ph5kSSip4/IyN34g/P5R1DL4eZE4T2bY7uZ0rqG1NT3sT6WA+ZmUxz2o1D+4/upnf6UVP1qj8KX9bmZnbzWwtX/LI+n1nPKaxl08sJsb4a3+UP8AyJPp2i+ZQeIB9RPmTYQ/ajjRPsyn6T6S2M+bDUW40qZ9UBmLpvyy/jZu7QuQhCbGdBjsSKdMse7cOJO4TA4vElmJJvqSTxJ3mdrpRjiXyDcunixGp8gbeZmcImrVhUW8zqt15cY8H54ueRRLztTLacPHZ5VvFzyKTaXEVez4yv1sixNTUDgL+sizyYhWclnOIueVeshmkotZ6yBqSvmi54LTZucXNK+cRc3OC0+eOQ3NvzbvlfNFqFioVfjqnIvfYfeP54GQmHX6OYfrHeudB+zp8lHxH1AHkZ37Hj6iVsLQSmiougVQo7jp33498ntwJ+cy5Tc29PXhxxoMx4DyMmpOO8H0lck8j7SzTew1BHv8pWezpj3ZHbNTNXqW3DsjysPneZ3pY9sJU55R6ss7FWpmZmP3mJ9STM901e2GA/FVUegc/wC0Tlt9MJdMPXOGc6PL2qn+U/yE+heir5sDhz/g0x6KB9J4H0aTtNzp1B/KZ7p0Fe+zsOf8O3oSPpMXTT98te7s7sIQm5nYrb9A06rFw2RmLK4FwL2urcCCJzVCsLq6keNvnpPRyJQxWxaFQ3akmb8QGR/9a2PvNGO+oqWHZ0fKbiWHfDkd0hKTWVeiqj9lVqU+WjLfmO/1nPxGwcSu7qqw/wBD+h0/mnWN2Ms2XSbI8OCVjSsvYikyftKNWnztmXxJErFkYdh1PsZeJiWeccse7mVBckxlpfbCsO70/tIGpy9KWrXMQvJzSjGpxRaMPFzRCkaVkFpM8M8i1iZjBaxT1IAO+dbo7Qz1WraFUvTp34/eYfLzM4gJC9n43IRO7U6E/nnNrs/CClSVFOii3G53s3mST5zltyqKaumw5ZX+lnPxB+fyiXHh7GJc8j7RGfiPaZ3oFA13/WPxtQrSc6fCeXdaRUgCdNPA29pW6RVCtA6/Eyj5n/bK5LYdrZle7zMzHTduxRHFmPoB/wAppfoJlOmR/W0l4IT7gfSceon/AJy66Y++B0cpdrxVh6qZ7D9nL32bR5Zh6MZ5T0fSzp4/MT0v7L64/QFXvWpUH815i6Wfv/3s1bfxbGES8WegzCEIQCEIQCZ7a2Bo1qhzU0JXS9gGv39oa8PeaGUsXsunUOYrZvxKSp5XI3+cmJpExE+kspV6Npvp1KlM+OYe+vvKlXZOJXvp1hzBR/e49xNRU2RUX9nVJ5OM3uLGV3WsnxUsw4o19OJBsfIXnSNuUM+XS658MlWQr+0o1F5gZh7XkSdW3wuDyOhmu/TU3Mch4MCu/wAY3EYClV+NEbnYX8m3idI6ifLPl0MeJZNsKeF/DX5SBqU0VXo6m9HqUzya4/mlStsnEruenVHBgUbwB1HuJ1jdjLNn0mzHw4hpRookmw75frB1/a0HXmvaHteMpkPpSDFjpruF+88JflDj9PKJqk2wMNnrmpa6URkT+MjtN6E/6po+z4e0q7NwvU0lQWNt53XYm7H1Ms5+IPzmXPK5enqw4Y0fY8fWIWPI+EYLd3tp7Qa/H1lXRJSIO8eonI6TVB2FHMnW44f1napEju9DMxtyrmxB/dsPQf1MrPd0jsoN3+Q/PrMh0mN8YBwRfckzXDu5mZzaGxatTEtUTKVJGmax0UDhxvOHURM4VDromIyuV3Yws6fxCar7PMQVSon4azzP7NwVRWW9KpoRuCndzvpNx0N6PNRVjU+J3LkDuv3X75l0a8ozuYd9mUTDVYepeWIynTtJJucBCEIBCEIBCEIBCEIEdSirbwD4ic+rsOkfhBQ/uEr7DSdSEDhVNlVV+CoGHBx9RK79avx0j4ocw+hmliWgZdcUhNr2PA9k+hj2pA93n/eaCthUcWZQfEAzn1NhJ9wsn8J09N0m0U5bUOB+sYaZHPw/oZeqbLrL8LK/JhlPqP6StUZ1+Omw5jtD21k8lZwhWbmPUQRL7j73k1PEo2gYX4bj5g6x5pjh9JPJX6YuVFzYgC57tBMTVqZmZjvYk+pufpNNt2vkokX+Ls68N5PpM9gtn1axtTXTvY/CPDjITMeFdqgGW/oNSdL6Cdvo/sGowDOLX1N+J1M72xOiyUzmftvxPyHATS06QG6RMrRFKOB2YEG6dALaLCQsIQhAIQhAIQhAIQhAIQhAIQhAIQhAIQhAIhEWECricBTqfGinxAM59bo+v/5u9PzzD0adqEDgJ0dVmDVj1hXcLWUc8tzc852aGGVRYACTQgEIQgEIQgEIQgf/2Q=="/>
          <p:cNvSpPr>
            <a:spLocks noChangeAspect="1" noChangeArrowheads="1"/>
          </p:cNvSpPr>
          <p:nvPr/>
        </p:nvSpPr>
        <p:spPr bwMode="auto">
          <a:xfrm>
            <a:off x="456831" y="6585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4881797" y="937625"/>
            <a:ext cx="1873133" cy="394711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609231" y="937625"/>
            <a:ext cx="1330325" cy="394711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709665" y="937625"/>
            <a:ext cx="1330325" cy="394711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402" y="3257779"/>
            <a:ext cx="1685925" cy="672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3" b="100000" l="0" r="100000">
                        <a14:foregroundMark x1="32946" y1="42051" x2="32946" y2="42051"/>
                        <a14:foregroundMark x1="35659" y1="58974" x2="35659" y2="58974"/>
                        <a14:foregroundMark x1="28295" y1="61026" x2="28295" y2="61026"/>
                        <a14:foregroundMark x1="22481" y1="48205" x2="22481" y2="48205"/>
                        <a14:foregroundMark x1="22481" y1="40000" x2="22481" y2="40000"/>
                        <a14:foregroundMark x1="46899" y1="21538" x2="46899" y2="21538"/>
                        <a14:foregroundMark x1="58140" y1="19487" x2="58140" y2="19487"/>
                        <a14:foregroundMark x1="82558" y1="25641" x2="82558" y2="25641"/>
                        <a14:foregroundMark x1="95349" y1="49231" x2="95349" y2="49231"/>
                        <a14:foregroundMark x1="81395" y1="70256" x2="81395" y2="70256"/>
                        <a14:foregroundMark x1="56202" y1="53333" x2="56202" y2="53333"/>
                        <a14:foregroundMark x1="55814" y1="43077" x2="55814" y2="430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001" y="1092606"/>
            <a:ext cx="1228726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04" b="26359"/>
          <a:stretch/>
        </p:blipFill>
        <p:spPr bwMode="auto">
          <a:xfrm>
            <a:off x="4975402" y="2243453"/>
            <a:ext cx="1685925" cy="808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18137" y1="93627" x2="18137" y2="93627"/>
                        <a14:foregroundMark x1="79902" y1="93627" x2="79902" y2="93627"/>
                        <a14:foregroundMark x1="95098" y1="55882" x2="95098" y2="55882"/>
                        <a14:foregroundMark x1="94118" y1="48529" x2="94118" y2="48529"/>
                        <a14:foregroundMark x1="94608" y1="57843" x2="94608" y2="57843"/>
                        <a14:foregroundMark x1="93627" y1="60784" x2="93627" y2="60784"/>
                        <a14:foregroundMark x1="82353" y1="65686" x2="82353" y2="65686"/>
                        <a14:foregroundMark x1="75000" y1="53922" x2="75000" y2="53922"/>
                        <a14:foregroundMark x1="61275" y1="47549" x2="59314" y2="47059"/>
                        <a14:foregroundMark x1="48039" y1="44118" x2="48039" y2="44118"/>
                        <a14:foregroundMark x1="47059" y1="50000" x2="47059" y2="50000"/>
                        <a14:foregroundMark x1="58333" y1="67647" x2="58333" y2="68627"/>
                        <a14:foregroundMark x1="50490" y1="77451" x2="48529" y2="76961"/>
                        <a14:foregroundMark x1="38725" y1="61275" x2="38725" y2="61275"/>
                        <a14:foregroundMark x1="35294" y1="54902" x2="35294" y2="54902"/>
                        <a14:foregroundMark x1="23039" y1="74510" x2="23039" y2="74510"/>
                        <a14:foregroundMark x1="11765" y1="70098" x2="11765" y2="69608"/>
                        <a14:foregroundMark x1="5392" y1="81863" x2="5392" y2="81863"/>
                        <a14:foregroundMark x1="17157" y1="88235" x2="18137" y2="88725"/>
                        <a14:foregroundMark x1="87745" y1="93627" x2="87745" y2="93627"/>
                        <a14:foregroundMark x1="92647" y1="92647" x2="92647" y2="926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621" y="1092606"/>
            <a:ext cx="1042416" cy="1042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1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1" y="1092606"/>
            <a:ext cx="1042416" cy="1042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25657" y="312739"/>
            <a:ext cx="1297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Flat Files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23669" y="327493"/>
            <a:ext cx="1902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Spreadsheets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06437" y="312738"/>
            <a:ext cx="1423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Statistical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609231" y="5410200"/>
            <a:ext cx="7992260" cy="98865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3" descr="C:\Users\keith.hurley.STN\Downloads\mongodb-logo-large.png"/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445" y="5410200"/>
            <a:ext cx="3053685" cy="94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http://neo4j.com/wp-content/themes/neo4jweb/assets/images/neo4j-logo-2015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967" y="5485617"/>
            <a:ext cx="1885100" cy="83782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Rectangle 13"/>
          <p:cNvSpPr/>
          <p:nvPr/>
        </p:nvSpPr>
        <p:spPr>
          <a:xfrm>
            <a:off x="1" y="160337"/>
            <a:ext cx="2286000" cy="5249863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055628" y="65850"/>
            <a:ext cx="2547961" cy="5249863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605361" y="160337"/>
            <a:ext cx="2375898" cy="5249863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759967" y="4939671"/>
            <a:ext cx="5509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Non-Relational Databases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01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1759967" y="4939671"/>
            <a:ext cx="5509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Non-Relational Databases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AutoShape 4" descr="data:image/jpeg;base64,/9j/4AAQSkZJRgABAQAAAQABAAD/2wCEAAkGBwgHBhQIBwgVFhUXGCEYGRcYGRsfHhkgHiQcHx0nJB4iICshJCMnJxwhLDEjJikuLjI2GyA3ODUsNygvMDcBCgoKDg0OGxAQGzcmHyYsLy03NTc0LCw0NCwuLywwLDQsLSwsMCw0LDQsLCwsLC8vMiwsLCwsLC4sLSwsLCw0LP/AABEIAOEA4QMBEQACEQEDEQH/xAAcAAEAAwEBAQEBAAAAAAAAAAAABQYHBAMCCAH/xABDEAACAQQAAwUEBAgOAwAAAAAAAQIDBAURBhIhBzFBUWEicYGhE1KRsRQXI0JygpLRFTZTVWJlc6KjssLS4vAkMsH/xAAbAQEAAgMBAQAAAAAAAAAAAAAAAgMBBAUGB//EADcRAQABAwEECAMHBAMBAAAAAAABAgMRBAUSITEGE0FRYZGx0XGhwRYiMoHh8PEUIzNyNFNjUv/aAAwDAQACEQMRAD8ApZrPq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9inKXLFbb8ATOOMrxguzHMZGkq19UjQi+5STc/wBnpr4tP0JRRMuHqtvae1O7RG9PlHmsS7IrPl65apv9CP3bJdX4ud9pLmf8cecojLdlGRt6bqYu8hV1+bJckn7urj9rRibc9jbsdIrVU4u07vjz/X1QHC3CVfN52pibuq6E6cHN80Nvo4rWtr629mKYzOHQ120qdPYpvURvRM45+E+y2/ig/rv/AAv+ZLq/FyPtL/5/P9D8UH9d/wCF/wAx1fifaX/z+f6Pmr2Q1VH8lmk3602vnzjq570o6Sx22/n+io8R8GZnh6P0t3QUqf8AKQ6xXv8AFfFaITExzdfR7U0+q4UTirunn+qOwmEyOdu/wbGWzm/F9yivNt9F/wB0YiJnk2NTq7Wmo3rs4+vwX6w7I6soKWQyqT8oQ3r9ZtfcWRbntcC70kjP9u35z9I93RcdkVBw/wDGy8k/6UE18mh1firo6SVZ+9b+f6KdxLwRmeH4OvWpKpS/lIbaX6S717+71ITTMc3Z0e1tPqp3YnFXdP07/VD4jE3+Zu1a422c5eOu5Lzb7kveY58m5qNTa09G/cnEfvkv+P7I7icFLI5SMX9WEXL+82vuLItz2vP3eklMTi3Rn4zj5Oyr2RWzh+Ry80/WCa+TQ6vxU09JK8/etx5qlxH2f5nB0ncKKq0l1c4b3Fese9e9bXm0RmmYdbR7Z0+ond/DV3T9J/hUyLrAAAAAAAAAAAAAaZ2PcP0bipPN3UN8j5KafcpaTlL3pNJe9+hZbjPF5npBrKqYjT09vGfh2R7/AJNZLXk3HXyuNt7pWtfIUo1H3QlOKk993RvZjMLqdPdqp36aJmO/E483YZUuV2Fq8ksj9EvpVB0+bxcW1LT8+senlt+ZjHHK3rq+r6rP3c5x48vq6jKp4Vr21t58le5hF9+pSSfzZjMJ02q6ozTEy+qFxQuFzW9aMl/Raf3GcsVUVU/ijD7qQhVpunUimmtNPqmvcGImYnMOLD4ewwtq7bG26hFycnrxb9e/0XokYiIjku1Gpu6ireuTmeTsq1KdGm6lWail1bb0l8TKmmmapxHN4WWRscgm7C9p1Nd/JOMte/TMRMSsuWLlr/JTMfGJj1dM4xnBwnFNPo0+5mVcTMTmEfhMJj8HQlRxtBRUpOT8+vhvyXcl5EaaYp5L9Tqruoqiq5OcRj9/VISlGEXKb0l1bfgSURGeEOWzyePv5ONjfUqjXeoTjLXv0zETErLli7b410zHxiYdZlUxvjvg+la8SxlZ+xSrLm0l3S5oxkkvLcov02/JIoqpxL2Wy9p1V6aYr41U8PyxMxnymFNy2PVhUShU2m2uq000otprzSkvt10aIuzp7/Wxxj+OPtLgC8AAAAAAAAAANl7Gr2nW4fqWe/ap1N69JJaf2p/YW257HjekVqadRTX2THzj9w0AsefZRxL2X39e/qXmLvYTU5OfLPakuZ71vqn73opm3L1ej2/apt00XaZjERGY48vD+XjPiHjnhfHxtLrGrkpx5VOUJT6Lu3OMtGN6qlONFs3WXJror4z2ZiPlMZTXZ5xrlOI81OzyEKSjGk5rki09qUF4yfT2mToqmZaW1tlWNJZiu3nOccfhPh4NDLHnmK9sf8bI/wBhH/NMorj7z2vR7/iz/tPpCC4FuLu24st3Yt7lUUZJeMG/b36a2/TW/AjHCYw3tqUW69JX1nZEz+fZ836HNl88AITjDh9cS4Z2H4S6b5lJS1tbW+jW1tdfPv0/AjXTvRhvbP1n9Je6zdzwx/DN7bgvi3hXJLI4mEKrjtezLvTWtOL5W/ct9Uirdqicw9HXtTQ623Nq7mnPf9J4v5edpHFdjV+ivbGlCXlOlNP5yE3Kmbew9DcjNFUzHhMT9Gu2N1SvrKF3by3GcVJP0a2XROXkLtuq3XNFXOJw4uJsPHP4SpjZV3Dn17S66aaa6eK6dxiqnejC/RamdNepuxGcMvjwDxRw7kY5HEunVdN7XLLTa8U4y10a6NJsq3Ko4vUTtjRaq3Nq7mnP74TGfR9X3aLxbjqv0V/YU6b8p0prfu3Lr8Bv1MWtiaG7GbdczHhMeyDzPHOWzLg7unS9jeuWLW967/a34J9NPoYmqZ5t7T7JsWM7kzx+Hsgby8qXclzpJRWoxW9Jd3i233Lq230XkYb9u1FGcdrmCwAAAAAAAAAAJbhnPXXDuVjfWnXwlF904+K/c/BozE4nLV1ujo1Vqbdf5T3S3Xh3ijFcQ0FOxuFzeNOXScfh4+9bRdTVEvCavQX9LViuOHf2Jok0gCOt8HjbXKvJ2trGFSUXCTj0Uk3F9Uum9xXXvMbsZy2K9XertdVVVmmJz6+6RMtdEZXhnDZi6/CclYRnPXLtuXcttdz9WRmmJ4y27Gv1Finct1Yjn2PrFcOYbD1XWxuPhCT6cy6vXve2kIpiOTF/W6i/G7crmYSpJqqVPtIxFHiKeNrvVOOoqsuseb87evzfDmXk/DqV9ZGfB2o2Hfq08Xafxd3bjs/Pw+q4W1xRuqKrW1aM4vulFpp/FFjj10VUTu1RiXqEXPfWVrkLd299bxnF/mySa+f3mJjKy3drtVb1E4nwVKd3DgCtG2uHJ2NRtQl1cqEurcX4yg+rXitPvK/wTjsdaLc7Tiaqf8sc+zejv8J7J7OS3Wd5bX1BV7O4jOL7pRaa+RZE55ORct126t2uMS9zKDyurahd0HQuqMZxffGSTT+DExlOiuqirepnEsd7SeCqWD1k8Wn9DJ6lDv8Ao2+7T+q/Xufv6U1045PY7H2rOo/tXfxRynvj3UEg7wAAAAAAAAAAAL7huzO6y2Kp5CjlKaVSKlrlfTfh8CUUTMZcHUbeos3arc0TwnHN01eyjJW9J1qOTg5RTaSjJNtdUk995nq5VU9IrNUxTVROJ+CCxHHvEWJkoO8dSK6clVc397/3+ZGKpb+o2PpL/HdxPfHD5cvk17gziOPE+Id6rdwcZOEo72tpJ9H5akv+9S6mreh5DaOhnR3erznMZ/fkniTQAK1xFxviuHb9WV/Cq5OKn7MU1ptr6y8iE1xE4dLSbKv6q31lvGM44/wh63avgoR/J21eT/Riv9RjrIblPR3UzzmI/OfZAVOMMrxtklg8fUjawqJrfWUpaTenLppNLuX2sjNU1cG/GzLOz7c6i5G/MY8Ij8vc/FFffzrT/Zl+8dXLP2kt/wDXPnCIz+BzXAbp3Nrk5am2uanzRSa1pNb099ej8mRmmaW3pdZp9pb1NdHLvxPkluGu1DIxuoWuZoxqRk1HniuWa303pey/ckiUXJjm1NbsC1uTXZnExxxzj39WulzyKF4wwb4hwU8dCooybi4ya2k00/u2viRqpzGG7s/V/wBLfi7MZjj6Mpz/AArmOCKEcja5N+1LlcqXNHXit9eqZTNM08Xq9LtDT7Qqm1XR2Z44nydWD7UstaSUMtTjWh4vSjP5ey/dr4mYuTHNVqej9iuM2p3Z849/3ybLCSnBSXj1L3jZjE4QXHlKnW4Puo1e5U3L4x6r5pEK/wAMt7ZdU06u3Md/rzfngpfQwAAAAAAAAAAAal2S8U0qdP8AgC+qJdW6Lfc99XH376rz215FlFWOEvLbe2fVM/1NEfH392plryyFyPCeByVx+EXuLhKb6uS2m/fprfxIzRTLds7R1VqndormI8/VJ2Vna2Fsrayt4wgu6MUkjMRjk1rl2u7VvVzmXuZVgGK9sf8AGuP9hH/NMor/ABPa9Hv+LP8AtPpCiEXddOPva+OvoXtrLU4SUl71/wDArvWqbtE26uUxh+iOHM7Z8QYyN7ZT9JR8YS8U/wB/iX01Zh871mkuaW5Nuv8ALxh3Xdrb3tu7e8oRnB98ZJNP4MzMZ5qLdyu3VvUTiUVY8JcP4+6V1aYuCmntPq9P022l8DEUUx2Nq7tHVXadyuucJsk0njSu7atcTt6VeLnDXPFNNx31W13rfqE6rddNMVTHCeU9/wAH1cUKNzRdC4pKUZLTjJJpr1TDFFdVExVTOJhDW/B3DttdfhNHE01JPa3tpP0Tel9hHcp7m5XtPV107s3Jx+/zTpJos77XOI6Ntjf4Et57qVNOevzIrr19ZPXTy35oruT2PRbB0NVdz+oqjhHLxn9PVjxU9gAAAAAAAAAAAD+p6e0BeOHu0zLYymqGQpqvBdE5PU1+t138Vv1JRXMOHq9g2L0zVbndn5eXt5LdR7WMHOG6tpXi/Lli/nzE+shyKujupieFUT5+ziyHa5aRhrG4ycn51GopfCPNv7UYm53QutdG7kz/AHK4j4cfXCv4btHvaWelks1zVIum4Rpw1GMW3B7Sf6Pe9sjFc5zLoajYdubEWrPCc5mZ4zPCff4LH+NzH/zXV/aiS6zwc37N3f8A7j5qHxxxDR4lzCvqFCUEqahqTTfRyfh7yEzmcu/szRVaSzNuqc8c+ivGHQAO/DZnIYS7/CsZcuEvHykvJruaEcOMKNRpbWoo3LsZj98mjYrtbh9Go5fGvf1qTXX9WWtftMsi53w85f6NznNmvz949knU7V8FGO4Wtdvy5Yf7zPWQ1o6O6mZ4zT5z7K3ne1W/u6bo4i1VFPpzyfNL4dNL5kZrmXR0vR61RO9eq3vDlHv6KVjsxkMZkf4Qs7qSqb25b3zb7+bffv1Icnbvaa1et9XXT930+Hc0bE9rdP6NRzGNlv61Jpp/qya1+0yyLne85f6OTnNmvh4+8eySq9q+DjH8na15P9GC/wBRnrIa1PR3Uzzqpjz9lZznapkruDpYq2jRT6czfNP4dEl9j95Ga5l09N0es0Tm7VveHKPf0UGrVqVqrq1qjlJvbbe236sg79NMUxiIxD4D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data:image/jpeg;base64,/9j/4AAQSkZJRgABAQAAAQABAAD/2wCEAAkGBwgHBhQIBwgVFhUXGCEYGRcYGRsfHhkgHiQcHx0nJB4iICshJCMnJxwhLDEjJikuLjI2GyA3ODUsNygvMDcBCgoKDg0OGxAQGzcmHyYsLy03NTc0LCw0NCwuLywwLDQsLSwsMCw0LDQsLCwsLC8vMiwsLCwsLC4sLSwsLCw0LP/AABEIAOEA4QMBEQACEQEDEQH/xAAcAAEAAwEBAQEBAAAAAAAAAAAABQYHBAMCCAH/xABDEAACAQQAAwUEBAgOAwAAAAAAAQIDBAURBhIhBzFBUWEicYGhE1KRsRQXI0JygpLRFTZTVWJlc6KjssLS4vAkMsH/xAAbAQEAAgMBAQAAAAAAAAAAAAAAAgMBBAUGB//EADcRAQABAwEECAMHBAMBAAAAAAABAgMRBAUSITEGE0FRYZGx0XGhwRYiMoHh8PEUIzNyNFNjUv/aAAwDAQACEQMRAD8ApZrPq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9inKXLFbb8ATOOMrxguzHMZGkq19UjQi+5STc/wBnpr4tP0JRRMuHqtvae1O7RG9PlHmsS7IrPl65apv9CP3bJdX4ud9pLmf8cecojLdlGRt6bqYu8hV1+bJckn7urj9rRibc9jbsdIrVU4u07vjz/X1QHC3CVfN52pibuq6E6cHN80Nvo4rWtr629mKYzOHQ120qdPYpvURvRM45+E+y2/ig/rv/AAv+ZLq/FyPtL/5/P9D8UH9d/wCF/wAx1fifaX/z+f6Pmr2Q1VH8lmk3602vnzjq570o6Sx22/n+io8R8GZnh6P0t3QUqf8AKQ6xXv8AFfFaITExzdfR7U0+q4UTirunn+qOwmEyOdu/wbGWzm/F9yivNt9F/wB0YiJnk2NTq7Wmo3rs4+vwX6w7I6soKWQyqT8oQ3r9ZtfcWRbntcC70kjP9u35z9I93RcdkVBw/wDGy8k/6UE18mh1firo6SVZ+9b+f6KdxLwRmeH4OvWpKpS/lIbaX6S717+71ITTMc3Z0e1tPqp3YnFXdP07/VD4jE3+Zu1a422c5eOu5Lzb7kveY58m5qNTa09G/cnEfvkv+P7I7icFLI5SMX9WEXL+82vuLItz2vP3eklMTi3Rn4zj5Oyr2RWzh+Ry80/WCa+TQ6vxU09JK8/etx5qlxH2f5nB0ncKKq0l1c4b3Fese9e9bXm0RmmYdbR7Z0+ond/DV3T9J/hUyLrAAAAAAAAAAAAAaZ2PcP0bipPN3UN8j5KafcpaTlL3pNJe9+hZbjPF5npBrKqYjT09vGfh2R7/AJNZLXk3HXyuNt7pWtfIUo1H3QlOKk993RvZjMLqdPdqp36aJmO/E483YZUuV2Fq8ksj9EvpVB0+bxcW1LT8+senlt+ZjHHK3rq+r6rP3c5x48vq6jKp4Vr21t58le5hF9+pSSfzZjMJ02q6ozTEy+qFxQuFzW9aMl/Raf3GcsVUVU/ijD7qQhVpunUimmtNPqmvcGImYnMOLD4ewwtq7bG26hFycnrxb9e/0XokYiIjku1Gpu6ireuTmeTsq1KdGm6lWail1bb0l8TKmmmapxHN4WWRscgm7C9p1Nd/JOMte/TMRMSsuWLlr/JTMfGJj1dM4xnBwnFNPo0+5mVcTMTmEfhMJj8HQlRxtBRUpOT8+vhvyXcl5EaaYp5L9Tqruoqiq5OcRj9/VISlGEXKb0l1bfgSURGeEOWzyePv5ONjfUqjXeoTjLXv0zETErLli7b410zHxiYdZlUxvjvg+la8SxlZ+xSrLm0l3S5oxkkvLcov02/JIoqpxL2Wy9p1V6aYr41U8PyxMxnymFNy2PVhUShU2m2uq000otprzSkvt10aIuzp7/Wxxj+OPtLgC8AAAAAAAAAANl7Gr2nW4fqWe/ap1N69JJaf2p/YW257HjekVqadRTX2THzj9w0AsefZRxL2X39e/qXmLvYTU5OfLPakuZ71vqn73opm3L1ej2/apt00XaZjERGY48vD+XjPiHjnhfHxtLrGrkpx5VOUJT6Lu3OMtGN6qlONFs3WXJror4z2ZiPlMZTXZ5xrlOI81OzyEKSjGk5rki09qUF4yfT2mToqmZaW1tlWNJZiu3nOccfhPh4NDLHnmK9sf8bI/wBhH/NMorj7z2vR7/iz/tPpCC4FuLu24st3Yt7lUUZJeMG/b36a2/TW/AjHCYw3tqUW69JX1nZEz+fZ836HNl88AITjDh9cS4Z2H4S6b5lJS1tbW+jW1tdfPv0/AjXTvRhvbP1n9Je6zdzwx/DN7bgvi3hXJLI4mEKrjtezLvTWtOL5W/ct9Uirdqicw9HXtTQ623Nq7mnPf9J4v5edpHFdjV+ivbGlCXlOlNP5yE3Kmbew9DcjNFUzHhMT9Gu2N1SvrKF3by3GcVJP0a2XROXkLtuq3XNFXOJw4uJsPHP4SpjZV3Dn17S66aaa6eK6dxiqnejC/RamdNepuxGcMvjwDxRw7kY5HEunVdN7XLLTa8U4y10a6NJsq3Ko4vUTtjRaq3Nq7mnP74TGfR9X3aLxbjqv0V/YU6b8p0prfu3Lr8Bv1MWtiaG7GbdczHhMeyDzPHOWzLg7unS9jeuWLW967/a34J9NPoYmqZ5t7T7JsWM7kzx+Hsgby8qXclzpJRWoxW9Jd3i233Lq230XkYb9u1FGcdrmCwAAAAAAAAAAJbhnPXXDuVjfWnXwlF904+K/c/BozE4nLV1ujo1Vqbdf5T3S3Xh3ijFcQ0FOxuFzeNOXScfh4+9bRdTVEvCavQX9LViuOHf2Jok0gCOt8HjbXKvJ2trGFSUXCTj0Uk3F9Uum9xXXvMbsZy2K9XertdVVVmmJz6+6RMtdEZXhnDZi6/CclYRnPXLtuXcttdz9WRmmJ4y27Gv1Finct1Yjn2PrFcOYbD1XWxuPhCT6cy6vXve2kIpiOTF/W6i/G7crmYSpJqqVPtIxFHiKeNrvVOOoqsuseb87evzfDmXk/DqV9ZGfB2o2Hfq08Xafxd3bjs/Pw+q4W1xRuqKrW1aM4vulFpp/FFjj10VUTu1RiXqEXPfWVrkLd299bxnF/mySa+f3mJjKy3drtVb1E4nwVKd3DgCtG2uHJ2NRtQl1cqEurcX4yg+rXitPvK/wTjsdaLc7Tiaqf8sc+zejv8J7J7OS3Wd5bX1BV7O4jOL7pRaa+RZE55ORct126t2uMS9zKDyurahd0HQuqMZxffGSTT+DExlOiuqirepnEsd7SeCqWD1k8Wn9DJ6lDv8Ao2+7T+q/Xufv6U1045PY7H2rOo/tXfxRynvj3UEg7wAAAAAAAAAAAL7huzO6y2Kp5CjlKaVSKlrlfTfh8CUUTMZcHUbeos3arc0TwnHN01eyjJW9J1qOTg5RTaSjJNtdUk995nq5VU9IrNUxTVROJ+CCxHHvEWJkoO8dSK6clVc397/3+ZGKpb+o2PpL/HdxPfHD5cvk17gziOPE+Id6rdwcZOEo72tpJ9H5akv+9S6mreh5DaOhnR3erznMZ/fkniTQAK1xFxviuHb9WV/Cq5OKn7MU1ptr6y8iE1xE4dLSbKv6q31lvGM44/wh63avgoR/J21eT/Riv9RjrIblPR3UzzmI/OfZAVOMMrxtklg8fUjawqJrfWUpaTenLppNLuX2sjNU1cG/GzLOz7c6i5G/MY8Ij8vc/FFffzrT/Zl+8dXLP2kt/wDXPnCIz+BzXAbp3Nrk5am2uanzRSa1pNb099ej8mRmmaW3pdZp9pb1NdHLvxPkluGu1DIxuoWuZoxqRk1HniuWa303pey/ckiUXJjm1NbsC1uTXZnExxxzj39WulzyKF4wwb4hwU8dCooybi4ya2k00/u2viRqpzGG7s/V/wBLfi7MZjj6Mpz/AArmOCKEcja5N+1LlcqXNHXit9eqZTNM08Xq9LtDT7Qqm1XR2Z44nydWD7UstaSUMtTjWh4vSjP5ey/dr4mYuTHNVqej9iuM2p3Z849/3ybLCSnBSXj1L3jZjE4QXHlKnW4Puo1e5U3L4x6r5pEK/wAMt7ZdU06u3Md/rzfngpfQwAAAAAAAAAAAal2S8U0qdP8AgC+qJdW6Lfc99XH376rz215FlFWOEvLbe2fVM/1NEfH392plryyFyPCeByVx+EXuLhKb6uS2m/fprfxIzRTLds7R1VqndormI8/VJ2Vna2Fsrayt4wgu6MUkjMRjk1rl2u7VvVzmXuZVgGK9sf8AGuP9hH/NMor/ABPa9Hv+LP8AtPpCiEXddOPva+OvoXtrLU4SUl71/wDArvWqbtE26uUxh+iOHM7Z8QYyN7ZT9JR8YS8U/wB/iX01Zh871mkuaW5Nuv8ALxh3Xdrb3tu7e8oRnB98ZJNP4MzMZ5qLdyu3VvUTiUVY8JcP4+6V1aYuCmntPq9P022l8DEUUx2Nq7tHVXadyuucJsk0njSu7atcTt6VeLnDXPFNNx31W13rfqE6rddNMVTHCeU9/wAH1cUKNzRdC4pKUZLTjJJpr1TDFFdVExVTOJhDW/B3DttdfhNHE01JPa3tpP0Tel9hHcp7m5XtPV107s3Jx+/zTpJos77XOI6Ntjf4Et57qVNOevzIrr19ZPXTy35oruT2PRbB0NVdz+oqjhHLxn9PVjxU9gAAAAAAAAAAAD+p6e0BeOHu0zLYymqGQpqvBdE5PU1+t138Vv1JRXMOHq9g2L0zVbndn5eXt5LdR7WMHOG6tpXi/Lli/nzE+shyKujupieFUT5+ziyHa5aRhrG4ycn51GopfCPNv7UYm53QutdG7kz/AHK4j4cfXCv4btHvaWelks1zVIum4Rpw1GMW3B7Sf6Pe9sjFc5zLoajYdubEWrPCc5mZ4zPCff4LH+NzH/zXV/aiS6zwc37N3f8A7j5qHxxxDR4lzCvqFCUEqahqTTfRyfh7yEzmcu/szRVaSzNuqc8c+ivGHQAO/DZnIYS7/CsZcuEvHykvJruaEcOMKNRpbWoo3LsZj98mjYrtbh9Go5fGvf1qTXX9WWtftMsi53w85f6NznNmvz949knU7V8FGO4Wtdvy5Yf7zPWQ1o6O6mZ4zT5z7K3ne1W/u6bo4i1VFPpzyfNL4dNL5kZrmXR0vR61RO9eq3vDlHv6KVjsxkMZkf4Qs7qSqb25b3zb7+bffv1Icnbvaa1et9XXT930+Hc0bE9rdP6NRzGNlv61Jpp/qya1+0yyLne85f6OTnNmvh4+8eySq9q+DjH8na15P9GC/wBRnrIa1PR3Uzzqpjz9lZznapkruDpYq2jRT6czfNP4dEl9j95Ga5l09N0es0Tm7VveHKPf0UGrVqVqrq1qjlJvbbe236sg79NMUxiIxD4D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0" descr="data:image/jpeg;base64,/9j/4AAQSkZJRgABAQAAAQABAAD/2wCEAAkGBxQSEBUUEhQVFBQVFBQVFxcXFRQUFBYUFhUXFhUUFBUYHCggGBwnHBQUIjEhJSkrLi4uFx8zODMsNygtLisBCgoKDg0OGxAQGiwkHyQsLCwsLCwsLCwsLC8sLCwsLCwsLCwsLCwsLCwsLCwsLCwsLSwsLCwsLCwsLCwsNCwsLP/AABEIAMwAzAMBIgACEQEDEQH/xAAcAAABBQEBAQAAAAAAAAAAAAAAAQIDBAYFBwj/xABCEAACAQIDBAgDBAgFBAMAAAABAgADEQQSIQUxUWEGEyJBcYGRoTKxwQdCUvAUIzNicqLR4WNzksLSgrKz4iQlQ//EABkBAQADAQEAAAAAAAAAAAAAAAABAgQDBf/EACYRAQACAgEDAwUBAQAAAAAAAAABEQIDEgQxQSFhcRMiMlGB8CP/2gAMAwEAAhEDEQA/APcYQhAIQhAIQhAIQhAIQhAIQhAIQhAIQhAIQhAIQhAIQhAIQhAIQhAIQhAIQhAIQhAIQhAp7Qxopjnp3X3mwAUfExJsBOTidrV6TE1FVaQXMxbtNbuULT7zY6a7jIdv49kqUqqr2BVC3PwkhaiXJA0Gap/LOJt+viGekuZ0qOz60ygYjKuXIWBXcrjd385NSpyh28J0rzIarKi4ewy1Wbq8xP3QgzX9b8pbwPSRXDl6b0glrswCob7rFrd1t4G+YPagcqmGp9ikMMVqKaXWkZqr5jcEZD2UOYcobZc1XTDoyLTpfo2VmLCoDlSo7J90kh7aju3xXsX7vR8LtyjUUspawJBujd3fcDdzk9PadFlDCqlj35gPnPO8aXxOMpoqWpUsQVJ6wFDTAKkGibdosN4v8XdaRUse1euAUqrg+pqlwQUpL1ZupRlPbJQfe/e0G4RcLXL1MMIs8twm1UrVKrM2TC0FpOpX9TZjp1TlhmvmZRe9ra8pe2RtipiGep1llpVTSVaJutdiOyEqsxDXsST3WMehb0SEwuyeklSpTOJaoKdBc6slmqPnQsMouBdrKTcaAA3Gkt0Ok1QUzXqNSXDMisjtqxLAFV7B1Nje1tOMmi2vhM1g+kzhWOIo9WAQFbNo5bUBVOpNrbryzh+k9JqZdldFDFbsLAkcLnXw3yC4dyE52G23RqU+sV7rrc5W7Nt+bTTzl3D11qKGRgyncVIIPgRCUkIQgEIQgEIQgEIQgEIQgEq46obBF0Z9L/hX7zeQ3cyJZY2FzuEp4XtE1DvbRRwQbh4nefEcJMK5fo7EYUNSanuUoVHLSwI5jfMhguh9WnhKtFq2epmzUHIN6ZA0A10/vym0JiEyUS87xmxdoDDU6gyNi6ZYFh8T0+5ddD3X8IbUFbDUaNc4ZqlSqqLiKa3dVax1QDc2vhYT0ImMJkqvONoYpMJXQPTZhiGDJUCnPTZgvZNr5tT+byCnlpVWwTm1ep1i0iGJV1dWOUjcDlJHhbnPSK1NW+IA23XF5TxWzaT1FqNTU1F3PYZgOF5KrBdbnw70lZjWVVz0WILK1KorkoNMw7O7f2ozGmm+GVSKVWl16MwygKLoyWqqNxFwfKa5+jeHGJOJCEVWFmYMdbkE24XsL+AnNwHRKjRqV3V6hFcZSCQQouSLDdvO+TxtXnTkYrDqqUaDIUQvVstGo1MEsoIswIvcBxY783OM2jQVqdHCh6tCkuHqU8qhXJUsAc4YHuFPUWlnA9E3pYatRNfOWbNSJWwpkDTL3jxlRtkYsYIXtVxdJiUKk3yHuBJ7WnHjI4QfV90m2aZrClRWslKnRTDsuZSahZSSSj37JNiu7ukm1q1arjFK9WEw1QdpmJd0NMZgUIynMzZr85R2pVr0qFPE/o7PWIVK1NVLC9r3yjW97gHdE2zj6eHekz0ywrsouAbq3ZUC9tfbSJ1+6Y2+zrY7E1BjAWw71cFS62kaammQWQ5RUVAwN8yte43HSN6P9IaWExjZRXTCVULMKtKoOqrA9xt2gRfUfScnGYunRr5Krt+ubNTIa2rG2Vr77nW9p3Uxr0s1JToQLnQsp7wG09eUrOvLxK0bsbiK7vQNnbQp16YqUnDqdxFxy1B1G475annH2S4hjWxysxNqoIBJNr1KwNr+Ano85YZcotoyipoQhCXVEIQgEIQgEISOvVCKWO4C/wDYcTArY9sxFPuPaf8Agvov/URbwBjs0hw6kAlviY5m8dwXyAAjzLuV+UgeBMrZooq8YpHJMTGkxuaNJgsMZGxisZEzS0KTJHaV6ke7SB2locspROZXcyapKzmdIccpNLkbjaV6puLHUcDrrxj2MgqNLxDjMosRQpsoeqiN1WqllBIPcAd8Zi8KaZUMO2yB2vvBa5APMD3vL2Aw/W10pkHKn6ypoTr91Tb8/FE6TVM2JbkFHt/ecds+Gvp8fTlPw5f2RVP/AJmMHEufSs3/ACnqk8i+yR7bQxHNa/tWUz12YdH4/wBl6ezuIQhOzmIQhAIQhAJzcbVzPlHwpYnm+9R5DXzEt4zEZEJ3nco4sdwnKTQWvfvJ4k6k+svjHly2ZeFpXjs0q5ovW6S1OfJIwkTGOzxr6xCJN6y0cKwMrvcSItLUpypdZpEzSuK/GBcHdFInKzmaQu0GaRO0tEOcya7SB7R7vIHaXhymUbmRM+UFjayi/wDQese9pEMP1tVKPd+0qfwjcD43Atz5SylXPo0PRTClKOdh26pznjY/COWhvbnM9tp82JqH963pYfSbegDbu+UwOLfNVqHi7H1YmZZm5t6eOPHGIcb7Kav/ANm44/pH/dm+k9onhf2VvbaKn8T1h6rf6z3SZOnn7Z+Wzb3j4EIQndyEIQgEISntTE5EsDZm0B4DvbyHvaTEWiZqLUcbiM73+6t1XmfvN9B5yHNIQeG4aDwi5p2pinK5tNmjajaRmaR1Wk0iZSrVtH9YJULRBUk0jktM0r1BaAqgxC0UiZtEzRheLUHCQM0tDnMpeuEaxkDNGGpLUrOSRjImaBaRMZMQpMlLgXZtyi58pf6M4f8AVmq3x1jm4EJ9wemvnOVUomrUp4cffOepyprx8bj1E13K2g8CPQSmyfDtoxub/S0mi3ubAX7ju8Z56Dr5/Uzd4t1FJz35G5HdwmDTu8pnb2X+zSpbHUedd/dP7T36fO/2fvbGUjwxFMf6s4+k+iJj6btPy17u8CEITS4iEIQAmZnGYrO5buOi8k7vXf6cJ0tuYqy5PxC7fwbreZ09ZwS95214+WTfs9eMJg0XNIbwzTpTPafNIqraiJmkNR9fz+e+KJk/NAtIS8TPLUpaUvDrZAWjS5ikclgtInMi63jELjjJpEyR2MjZ4rNImMtCkgsIqEbydALnwEjLSOvS6wpRXQ1Tdjwprqfz4SUOx0Vw5KviG+Ksezfupg9m3I7/AEncDG+73jadIKoVbhVAAGmgAsBrFp3v3eky5Tc29HDDjEQZtqtbDVNCLrb1Nt4mKU/T5GavpRVIw5BHxMo3+Lf7ZkK5sjHgGPoJzd5Ynoc9q6HhisKfLM4Pzn0hPmXo49mY/hNJ/Sp/7T6amLpe+X8a93gQhCa3ARlaqFUs2gAuY+cDpHj7dgd1i3j91fr6S2ONzSmzOMMbczGYouxJ3k3PLgvkPrIQ0q54oeaqeXOdza1mi5pWDxesii1nNKpff4xWq2BPASmHkxCMpWs8QvK+eIaktStpy4jS3OQmpEzCKRaQsY0vGFucbmkotIWEafGMzQuIRaRBc67t58Bvl7ozRzF8Qw+PsJpe1NTbTxI/lnLroWC0lPbrNl8EGrH2PpNdQpZEVFAyqAoG6wAsJz2ZelNHT4Xlf6O7Ph5kSSip4/IyN34g/P5R1DL4eZE4T2bY7uZ0rqG1NT3sT6WA+ZmUxz2o1D+4/upnf6UVP1qj8KX9bmZnbzWwtX/LI+n1nPKaxl08sJsb4a3+UP8AyJPp2i+ZQeIB9RPmTYQ/ajjRPsyn6T6S2M+bDUW40qZ9UBmLpvyy/jZu7QuQhCbGdBjsSKdMse7cOJO4TA4vElmJJvqSTxJ3mdrpRjiXyDcunixGp8gbeZmcImrVhUW8zqt15cY8H54ueRRLztTLacPHZ5VvFzyKTaXEVez4yv1sixNTUDgL+sizyYhWclnOIueVeshmkotZ6yBqSvmi54LTZucXNK+cRc3OC0+eOQ3NvzbvlfNFqFioVfjqnIvfYfeP54GQmHX6OYfrHeudB+zp8lHxH1AHkZ37Hj6iVsLQSmiougVQo7jp33498ntwJ+cy5Tc29PXhxxoMx4DyMmpOO8H0lck8j7SzTew1BHv8pWezpj3ZHbNTNXqW3DsjysPneZ3pY9sJU55R6ss7FWpmZmP3mJ9STM901e2GA/FVUegc/wC0Tlt9MJdMPXOGc6PL2qn+U/yE+heir5sDhz/g0x6KB9J4H0aTtNzp1B/KZ7p0Fe+zsOf8O3oSPpMXTT98te7s7sIQm5nYrb9A06rFw2RmLK4FwL2urcCCJzVCsLq6keNvnpPRyJQxWxaFQ3akmb8QGR/9a2PvNGO+oqWHZ0fKbiWHfDkd0hKTWVeiqj9lVqU+WjLfmO/1nPxGwcSu7qqw/wBD+h0/mnWN2Ms2XSbI8OCVjSsvYikyftKNWnztmXxJErFkYdh1PsZeJiWeccse7mVBckxlpfbCsO70/tIGpy9KWrXMQvJzSjGpxRaMPFzRCkaVkFpM8M8i1iZjBaxT1IAO+dbo7Qz1WraFUvTp34/eYfLzM4gJC9n43IRO7U6E/nnNrs/CClSVFOii3G53s3mST5zltyqKaumw5ZX+lnPxB+fyiXHh7GJc8j7RGfiPaZ3oFA13/WPxtQrSc6fCeXdaRUgCdNPA29pW6RVCtA6/Eyj5n/bK5LYdrZle7zMzHTduxRHFmPoB/wAppfoJlOmR/W0l4IT7gfSceon/AJy66Y++B0cpdrxVh6qZ7D9nL32bR5Zh6MZ5T0fSzp4/MT0v7L64/QFXvWpUH815i6Wfv/3s1bfxbGES8WegzCEIQCEIQCZ7a2Bo1qhzU0JXS9gGv39oa8PeaGUsXsunUOYrZvxKSp5XI3+cmJpExE+kspV6Npvp1KlM+OYe+vvKlXZOJXvp1hzBR/e49xNRU2RUX9nVJ5OM3uLGV3WsnxUsw4o19OJBsfIXnSNuUM+XS658MlWQr+0o1F5gZh7XkSdW3wuDyOhmu/TU3Mch4MCu/wAY3EYClV+NEbnYX8m3idI6ifLPl0MeJZNsKeF/DX5SBqU0VXo6m9HqUzya4/mlStsnEruenVHBgUbwB1HuJ1jdjLNn0mzHw4hpRookmw75frB1/a0HXmvaHteMpkPpSDFjpruF+88JflDj9PKJqk2wMNnrmpa6URkT+MjtN6E/6po+z4e0q7NwvU0lQWNt53XYm7H1Ms5+IPzmXPK5enqw4Y0fY8fWIWPI+EYLd3tp7Qa/H1lXRJSIO8eonI6TVB2FHMnW44f1napEju9DMxtyrmxB/dsPQf1MrPd0jsoN3+Q/PrMh0mN8YBwRfckzXDu5mZzaGxatTEtUTKVJGmax0UDhxvOHURM4VDromIyuV3Yws6fxCar7PMQVSon4azzP7NwVRWW9KpoRuCndzvpNx0N6PNRVjU+J3LkDuv3X75l0a8ozuYd9mUTDVYepeWIynTtJJucBCEIBCEIBCEIBCEIEdSirbwD4ic+rsOkfhBQ/uEr7DSdSEDhVNlVV+CoGHBx9RK79avx0j4ocw+hmliWgZdcUhNr2PA9k+hj2pA93n/eaCthUcWZQfEAzn1NhJ9wsn8J09N0m0U5bUOB+sYaZHPw/oZeqbLrL8LK/JhlPqP6StUZ1+Omw5jtD21k8lZwhWbmPUQRL7j73k1PEo2gYX4bj5g6x5pjh9JPJX6YuVFzYgC57tBMTVqZmZjvYk+pufpNNt2vkokX+Ls68N5PpM9gtn1axtTXTvY/CPDjITMeFdqgGW/oNSdL6Cdvo/sGowDOLX1N+J1M72xOiyUzmftvxPyHATS06QG6RMrRFKOB2YEG6dALaLCQsIQhAIQhAIQhAIQhAIQhAIQhAIQhAIQhAIhEWECricBTqfGinxAM59bo+v/5u9PzzD0adqEDgJ0dVmDVj1hXcLWUc8tzc852aGGVRYACTQgEIQgEIQgEIQgf/2Q=="/>
          <p:cNvSpPr>
            <a:spLocks noChangeAspect="1" noChangeArrowheads="1"/>
          </p:cNvSpPr>
          <p:nvPr/>
        </p:nvSpPr>
        <p:spPr bwMode="auto">
          <a:xfrm>
            <a:off x="456831" y="6585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609231" y="312738"/>
            <a:ext cx="8282166" cy="4572000"/>
            <a:chOff x="688975" y="1752598"/>
            <a:chExt cx="8282166" cy="4572000"/>
          </a:xfrm>
        </p:grpSpPr>
        <p:sp>
          <p:nvSpPr>
            <p:cNvPr id="18" name="Rounded Rectangle 17"/>
            <p:cNvSpPr/>
            <p:nvPr/>
          </p:nvSpPr>
          <p:spPr>
            <a:xfrm>
              <a:off x="4961541" y="2377485"/>
              <a:ext cx="1873133" cy="3947113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7350910" y="2377485"/>
              <a:ext cx="1330325" cy="3947113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88975" y="2377485"/>
              <a:ext cx="1330325" cy="3947113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789409" y="2377485"/>
              <a:ext cx="1330325" cy="3947113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5588" l="0" r="97549">
                          <a14:foregroundMark x1="78922" y1="62255" x2="78922" y2="62255"/>
                          <a14:foregroundMark x1="70588" y1="39706" x2="70588" y2="39706"/>
                          <a14:foregroundMark x1="58824" y1="37255" x2="58824" y2="37255"/>
                          <a14:foregroundMark x1="54412" y1="40686" x2="54412" y2="40686"/>
                          <a14:foregroundMark x1="56373" y1="47059" x2="57353" y2="49020"/>
                          <a14:foregroundMark x1="44608" y1="90686" x2="44608" y2="90686"/>
                          <a14:foregroundMark x1="82353" y1="68627" x2="82353" y2="686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4185" y="2532466"/>
              <a:ext cx="1043777" cy="1043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4185" y="3683313"/>
              <a:ext cx="1043777" cy="907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4183" y="4697639"/>
              <a:ext cx="1043781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42" name="Picture 2" descr="http://images.forbes.com/media/lists/companies/oracle_200x200.jp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84" b="22129"/>
            <a:stretch/>
          </p:blipFill>
          <p:spPr bwMode="auto">
            <a:xfrm>
              <a:off x="7494185" y="5566710"/>
              <a:ext cx="1043776" cy="596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5146" y="4697639"/>
              <a:ext cx="1685925" cy="6724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513" b="100000" l="0" r="100000">
                          <a14:foregroundMark x1="32946" y1="42051" x2="32946" y2="42051"/>
                          <a14:foregroundMark x1="35659" y1="58974" x2="35659" y2="58974"/>
                          <a14:foregroundMark x1="28295" y1="61026" x2="28295" y2="61026"/>
                          <a14:foregroundMark x1="22481" y1="48205" x2="22481" y2="48205"/>
                          <a14:foregroundMark x1="22481" y1="40000" x2="22481" y2="40000"/>
                          <a14:foregroundMark x1="46899" y1="21538" x2="46899" y2="21538"/>
                          <a14:foregroundMark x1="58140" y1="19487" x2="58140" y2="19487"/>
                          <a14:foregroundMark x1="82558" y1="25641" x2="82558" y2="25641"/>
                          <a14:foregroundMark x1="95349" y1="49231" x2="95349" y2="49231"/>
                          <a14:foregroundMark x1="81395" y1="70256" x2="81395" y2="70256"/>
                          <a14:foregroundMark x1="56202" y1="53333" x2="56202" y2="53333"/>
                          <a14:foregroundMark x1="55814" y1="43077" x2="55814" y2="430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3745" y="2532466"/>
              <a:ext cx="1228726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47" name="Picture 7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704" b="26359"/>
            <a:stretch/>
          </p:blipFill>
          <p:spPr bwMode="auto">
            <a:xfrm>
              <a:off x="5055146" y="3683313"/>
              <a:ext cx="1685925" cy="808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48" name="Picture 8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100000">
                          <a14:foregroundMark x1="18137" y1="93627" x2="18137" y2="93627"/>
                          <a14:foregroundMark x1="79902" y1="93627" x2="79902" y2="93627"/>
                          <a14:foregroundMark x1="95098" y1="55882" x2="95098" y2="55882"/>
                          <a14:foregroundMark x1="94118" y1="48529" x2="94118" y2="48529"/>
                          <a14:foregroundMark x1="94608" y1="57843" x2="94608" y2="57843"/>
                          <a14:foregroundMark x1="93627" y1="60784" x2="93627" y2="60784"/>
                          <a14:foregroundMark x1="82353" y1="65686" x2="82353" y2="65686"/>
                          <a14:foregroundMark x1="75000" y1="53922" x2="75000" y2="53922"/>
                          <a14:foregroundMark x1="61275" y1="47549" x2="59314" y2="47059"/>
                          <a14:foregroundMark x1="48039" y1="44118" x2="48039" y2="44118"/>
                          <a14:foregroundMark x1="47059" y1="50000" x2="47059" y2="50000"/>
                          <a14:foregroundMark x1="58333" y1="67647" x2="58333" y2="68627"/>
                          <a14:foregroundMark x1="50490" y1="77451" x2="48529" y2="76961"/>
                          <a14:foregroundMark x1="38725" y1="61275" x2="38725" y2="61275"/>
                          <a14:foregroundMark x1="35294" y1="54902" x2="35294" y2="54902"/>
                          <a14:foregroundMark x1="23039" y1="74510" x2="23039" y2="74510"/>
                          <a14:foregroundMark x1="11765" y1="70098" x2="11765" y2="69608"/>
                          <a14:foregroundMark x1="5392" y1="81863" x2="5392" y2="81863"/>
                          <a14:foregroundMark x1="17157" y1="88235" x2="18137" y2="88725"/>
                          <a14:foregroundMark x1="87745" y1="93627" x2="87745" y2="93627"/>
                          <a14:foregroundMark x1="92647" y1="92647" x2="92647" y2="9264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3365" y="2532466"/>
              <a:ext cx="1042416" cy="1042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51" name="Picture 11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295" y="2532466"/>
              <a:ext cx="1042416" cy="1042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705401" y="1752599"/>
              <a:ext cx="12974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</a:rPr>
                <a:t>Flat Files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503413" y="1767353"/>
              <a:ext cx="19023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</a:rPr>
                <a:t>Spreadsheets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186181" y="1752598"/>
              <a:ext cx="14238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</a:rPr>
                <a:t>Statistical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061003" y="1752600"/>
              <a:ext cx="19101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</a:rPr>
                <a:t>Relational DB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Rounded Rectangle 23"/>
          <p:cNvSpPr/>
          <p:nvPr/>
        </p:nvSpPr>
        <p:spPr>
          <a:xfrm>
            <a:off x="609231" y="5410200"/>
            <a:ext cx="7992260" cy="98865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3" descr="C:\Users\keith.hurley.STN\Downloads\mongodb-logo-large.png"/>
          <p:cNvPicPr>
            <a:picLocks noChangeAspect="1" noChangeArrowheads="1"/>
          </p:cNvPicPr>
          <p:nvPr/>
        </p:nvPicPr>
        <p:blipFill>
          <a:blip r:embed="rId15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445" y="5410200"/>
            <a:ext cx="3053685" cy="94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http://neo4j.com/wp-content/themes/neo4jweb/assets/images/neo4j-logo-2015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967" y="5485617"/>
            <a:ext cx="1885100" cy="83782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Rectangle 13"/>
          <p:cNvSpPr/>
          <p:nvPr/>
        </p:nvSpPr>
        <p:spPr>
          <a:xfrm>
            <a:off x="1" y="160337"/>
            <a:ext cx="2286000" cy="5249863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0" y="5029200"/>
            <a:ext cx="9144000" cy="18288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057400" y="87160"/>
            <a:ext cx="2547961" cy="5249863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605361" y="160337"/>
            <a:ext cx="2375898" cy="5249863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5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8345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What is a relational database?</a:t>
            </a:r>
            <a:endParaRPr lang="en-US" sz="5400" b="1" dirty="0">
              <a:solidFill>
                <a:schemeClr val="bg1"/>
              </a:solidFill>
            </a:endParaRPr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412" y="1447800"/>
            <a:ext cx="6353175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162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4600"/>
            <a:ext cx="8229600" cy="18288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What is data?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80" name="Picture 8" descr="http://conservation.townofsalisbury.org/wp-content/uploads/2010/12/surveydata1-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30200"/>
            <a:ext cx="2209800" cy="2520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kingsailfishmounts.com/UserFiles/FRESHWAT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274089"/>
            <a:ext cx="3798094" cy="13335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pic>
        <p:nvPicPr>
          <p:cNvPr id="3084" name="Picture 12" descr="http://www.audio2usb.com/images/250px-Tdkc60cassett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1447800"/>
            <a:ext cx="289366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www.thetransferstation.com/assets/images/slides/35mm-film-transfers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329" b="100000" l="8449" r="89197">
                        <a14:foregroundMark x1="24792" y1="98339" x2="24792" y2="98339"/>
                        <a14:foregroundMark x1="54986" y1="74419" x2="54986" y2="74419"/>
                        <a14:foregroundMark x1="53740" y1="68106" x2="53740" y2="68106"/>
                        <a14:foregroundMark x1="50831" y1="64784" x2="50831" y2="64784"/>
                        <a14:foregroundMark x1="46676" y1="62791" x2="46676" y2="62791"/>
                        <a14:foregroundMark x1="45291" y1="62126" x2="45291" y2="62126"/>
                        <a14:foregroundMark x1="40720" y1="67774" x2="40720" y2="67774"/>
                        <a14:foregroundMark x1="44875" y1="66777" x2="44875" y2="66777"/>
                        <a14:foregroundMark x1="47784" y1="70100" x2="47784" y2="70100"/>
                        <a14:foregroundMark x1="67452" y1="76412" x2="67452" y2="76412"/>
                        <a14:foregroundMark x1="63435" y1="72757" x2="63435" y2="72757"/>
                        <a14:foregroundMark x1="58726" y1="71429" x2="58726" y2="71429"/>
                        <a14:foregroundMark x1="65097" y1="82060" x2="65097" y2="82060"/>
                        <a14:foregroundMark x1="59141" y1="70432" x2="59141" y2="70432"/>
                        <a14:foregroundMark x1="59695" y1="69767" x2="59695" y2="69767"/>
                        <a14:backgroundMark x1="40582" y1="64784" x2="40582" y2="64784"/>
                        <a14:backgroundMark x1="54155" y1="92691" x2="54155" y2="92691"/>
                        <a14:backgroundMark x1="51524" y1="96346" x2="51524" y2="96346"/>
                        <a14:backgroundMark x1="67036" y1="96346" x2="67036" y2="96346"/>
                        <a14:backgroundMark x1="64543" y1="96678" x2="64543" y2="96678"/>
                        <a14:backgroundMark x1="64266" y1="94352" x2="64266" y2="94352"/>
                        <a14:backgroundMark x1="80055" y1="94352" x2="80055" y2="943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17" r="17199"/>
          <a:stretch/>
        </p:blipFill>
        <p:spPr bwMode="auto">
          <a:xfrm>
            <a:off x="5334000" y="4953000"/>
            <a:ext cx="2514600" cy="139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Image result for micropho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7283" l="0" r="100000">
                        <a14:foregroundMark x1="31502" y1="19565" x2="31502" y2="19565"/>
                        <a14:foregroundMark x1="21978" y1="16848" x2="21978" y2="16848"/>
                        <a14:foregroundMark x1="15751" y1="22826" x2="15751" y2="22826"/>
                        <a14:foregroundMark x1="82418" y1="30435" x2="82418" y2="30435"/>
                        <a14:foregroundMark x1="80586" y1="16848" x2="80586" y2="16848"/>
                        <a14:foregroundMark x1="86813" y1="15217" x2="86813" y2="15217"/>
                        <a14:foregroundMark x1="87546" y1="25000" x2="87546" y2="25000"/>
                        <a14:foregroundMark x1="85714" y1="30435" x2="85714" y2="30435"/>
                        <a14:foregroundMark x1="12088" y1="25543" x2="12088" y2="25543"/>
                        <a14:foregroundMark x1="10989" y1="25000" x2="10989" y2="25000"/>
                        <a14:foregroundMark x1="6593" y1="35326" x2="6593" y2="35326"/>
                        <a14:foregroundMark x1="7326" y1="30978" x2="7326" y2="30978"/>
                        <a14:foregroundMark x1="8791" y1="28261" x2="8791" y2="28261"/>
                        <a14:foregroundMark x1="11355" y1="23913" x2="11355" y2="23913"/>
                        <a14:foregroundMark x1="13553" y1="21739" x2="13553" y2="21739"/>
                        <a14:foregroundMark x1="13919" y1="21196" x2="13919" y2="21196"/>
                        <a14:foregroundMark x1="15751" y1="20109" x2="15751" y2="20109"/>
                        <a14:foregroundMark x1="4762" y1="38043" x2="4762" y2="38043"/>
                        <a14:foregroundMark x1="4029" y1="41304" x2="4029" y2="41304"/>
                        <a14:foregroundMark x1="47985" y1="62500" x2="47985" y2="62500"/>
                        <a14:foregroundMark x1="47619" y1="65217" x2="47619" y2="65217"/>
                        <a14:foregroundMark x1="39927" y1="78261" x2="39927" y2="78261"/>
                        <a14:foregroundMark x1="24176" y1="84783" x2="24176" y2="84783"/>
                        <a14:foregroundMark x1="32234" y1="83152" x2="32234" y2="83152"/>
                        <a14:foregroundMark x1="3663" y1="50000" x2="3663" y2="50000"/>
                        <a14:foregroundMark x1="3297" y1="45109" x2="3297" y2="45109"/>
                        <a14:foregroundMark x1="4396" y1="57609" x2="4396" y2="57609"/>
                        <a14:foregroundMark x1="27473" y1="84783" x2="27473" y2="84783"/>
                        <a14:foregroundMark x1="17216" y1="80978" x2="17216" y2="80978"/>
                        <a14:foregroundMark x1="15018" y1="78804" x2="15018" y2="78804"/>
                        <a14:foregroundMark x1="20147" y1="83696" x2="20147" y2="83696"/>
                        <a14:foregroundMark x1="10989" y1="73913" x2="10989" y2="73913"/>
                        <a14:foregroundMark x1="12454" y1="76630" x2="12454" y2="76630"/>
                        <a14:foregroundMark x1="9524" y1="70652" x2="9524" y2="70652"/>
                        <a14:foregroundMark x1="6960" y1="67935" x2="6960" y2="67935"/>
                        <a14:foregroundMark x1="8425" y1="71196" x2="8425" y2="71196"/>
                        <a14:foregroundMark x1="9524" y1="73370" x2="9524" y2="73370"/>
                        <a14:foregroundMark x1="5495" y1="63587" x2="5495" y2="63587"/>
                        <a14:foregroundMark x1="3663" y1="57609" x2="3663" y2="57609"/>
                        <a14:foregroundMark x1="3663" y1="54348" x2="3663" y2="54348"/>
                        <a14:foregroundMark x1="4396" y1="61413" x2="4396" y2="61413"/>
                        <a14:backgroundMark x1="58974" y1="63043" x2="58974" y2="63043"/>
                        <a14:backgroundMark x1="83516" y1="37500" x2="83516" y2="37500"/>
                        <a14:backgroundMark x1="87546" y1="31522" x2="87546" y2="31522"/>
                        <a14:backgroundMark x1="90842" y1="27717" x2="90842" y2="27717"/>
                        <a14:backgroundMark x1="93773" y1="26630" x2="93773" y2="26630"/>
                        <a14:backgroundMark x1="80952" y1="36413" x2="80952" y2="36413"/>
                        <a14:backgroundMark x1="85714" y1="33696" x2="85714" y2="33696"/>
                        <a14:backgroundMark x1="84615" y1="33696" x2="84615" y2="33696"/>
                        <a14:backgroundMark x1="86813" y1="31522" x2="86813" y2="31522"/>
                        <a14:backgroundMark x1="36264" y1="88587" x2="36264" y2="88587"/>
                        <a14:backgroundMark x1="26374" y1="89674" x2="26374" y2="89674"/>
                        <a14:backgroundMark x1="2198" y1="58152" x2="2198" y2="58152"/>
                        <a14:backgroundMark x1="5495" y1="77717" x2="5495" y2="782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219200"/>
            <a:ext cx="260032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5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6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keith.hurley\AppData\Local\Microsoft\Windows\Temporary Internet Files\Content.IE5\YWWM3SWN\MC900434845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5240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34000" y="381000"/>
            <a:ext cx="3237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Stores Data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Runs Queries (Batch Operations)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Retrieves Data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1975047"/>
            <a:ext cx="8991600" cy="4844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169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keith.hurley\AppData\Local\Microsoft\Windows\Temporary Internet Files\Content.IE5\YWWM3SWN\MC900434845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5240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34000" y="381000"/>
            <a:ext cx="3237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Stores Data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Runs Queries (Batch Operations)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Retrieves Data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7294" y="3419564"/>
            <a:ext cx="11753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Enter Data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Edit Data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Reports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Analysis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24200" y="4921781"/>
            <a:ext cx="11753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Enter Data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Edit Data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Reports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Analysis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20264" y="5069713"/>
            <a:ext cx="937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Reports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Analysis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048264" y="1333500"/>
            <a:ext cx="1295471" cy="1066800"/>
          </a:xfrm>
          <a:prstGeom prst="straightConnector1">
            <a:avLst/>
          </a:prstGeom>
          <a:ln w="127000">
            <a:solidFill>
              <a:schemeClr val="tx2">
                <a:lumMod val="60000"/>
                <a:lumOff val="40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895600" y="1981200"/>
            <a:ext cx="960668" cy="2638693"/>
          </a:xfrm>
          <a:prstGeom prst="straightConnector1">
            <a:avLst/>
          </a:prstGeom>
          <a:ln w="127000">
            <a:solidFill>
              <a:schemeClr val="tx2">
                <a:lumMod val="60000"/>
                <a:lumOff val="40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431369" y="2009864"/>
            <a:ext cx="1283631" cy="2610029"/>
          </a:xfrm>
          <a:prstGeom prst="straightConnector1">
            <a:avLst/>
          </a:prstGeom>
          <a:ln w="127000">
            <a:solidFill>
              <a:schemeClr val="tx2">
                <a:lumMod val="60000"/>
                <a:lumOff val="40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3" b="100000" l="0" r="100000">
                        <a14:foregroundMark x1="32946" y1="42051" x2="32946" y2="42051"/>
                        <a14:foregroundMark x1="35659" y1="58974" x2="35659" y2="58974"/>
                        <a14:foregroundMark x1="28295" y1="61026" x2="28295" y2="61026"/>
                        <a14:foregroundMark x1="22481" y1="48205" x2="22481" y2="48205"/>
                        <a14:foregroundMark x1="22481" y1="40000" x2="22481" y2="40000"/>
                        <a14:foregroundMark x1="46899" y1="21538" x2="46899" y2="21538"/>
                        <a14:foregroundMark x1="58140" y1="19487" x2="58140" y2="19487"/>
                        <a14:foregroundMark x1="82558" y1="25641" x2="82558" y2="25641"/>
                        <a14:foregroundMark x1="95349" y1="49231" x2="95349" y2="49231"/>
                        <a14:foregroundMark x1="81395" y1="70256" x2="81395" y2="70256"/>
                        <a14:foregroundMark x1="56202" y1="53333" x2="56202" y2="53333"/>
                        <a14:foregroundMark x1="55814" y1="43077" x2="55814" y2="430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38" y="4928535"/>
            <a:ext cx="1228726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 descr="http://getintopc.com/wp-content/uploads/2013/04/windows-7-ultimate-features-and-review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45" y="2235200"/>
            <a:ext cx="1727484" cy="107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http://i.msdn.microsoft.com/Cc301592.data0106fig02(en-us,MSDN.10)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4941945"/>
            <a:ext cx="1714500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76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0" y="381000"/>
            <a:ext cx="3237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Stores Data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Runs Queries (Batch Operations)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Retrieves Data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23414" y="381000"/>
            <a:ext cx="11753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Enter Data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Edit Data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Reports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Analysis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20264" y="5069713"/>
            <a:ext cx="937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Reports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Analysis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431369" y="2009864"/>
            <a:ext cx="1283631" cy="2610029"/>
          </a:xfrm>
          <a:prstGeom prst="straightConnector1">
            <a:avLst/>
          </a:prstGeom>
          <a:ln w="127000">
            <a:solidFill>
              <a:schemeClr val="tx2">
                <a:lumMod val="60000"/>
                <a:lumOff val="40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3" b="100000" l="0" r="100000">
                        <a14:foregroundMark x1="32946" y1="42051" x2="32946" y2="42051"/>
                        <a14:foregroundMark x1="35659" y1="58974" x2="35659" y2="58974"/>
                        <a14:foregroundMark x1="28295" y1="61026" x2="28295" y2="61026"/>
                        <a14:foregroundMark x1="22481" y1="48205" x2="22481" y2="48205"/>
                        <a14:foregroundMark x1="22481" y1="40000" x2="22481" y2="40000"/>
                        <a14:foregroundMark x1="46899" y1="21538" x2="46899" y2="21538"/>
                        <a14:foregroundMark x1="58140" y1="19487" x2="58140" y2="19487"/>
                        <a14:foregroundMark x1="82558" y1="25641" x2="82558" y2="25641"/>
                        <a14:foregroundMark x1="95349" y1="49231" x2="95349" y2="49231"/>
                        <a14:foregroundMark x1="81395" y1="70256" x2="81395" y2="70256"/>
                        <a14:foregroundMark x1="56202" y1="53333" x2="56202" y2="53333"/>
                        <a14:foregroundMark x1="55814" y1="43077" x2="55814" y2="430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38" y="4928535"/>
            <a:ext cx="1228726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81000"/>
            <a:ext cx="1049337" cy="1049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415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049337" cy="1049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895600" y="533400"/>
            <a:ext cx="965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463800" y="3192463"/>
            <a:ext cx="1828800" cy="1447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Forms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702300" y="533400"/>
            <a:ext cx="18288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Queries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2463800" y="4678363"/>
            <a:ext cx="1828800" cy="1447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Forms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949700" y="990600"/>
            <a:ext cx="1524000" cy="0"/>
          </a:xfrm>
          <a:prstGeom prst="straightConnector1">
            <a:avLst/>
          </a:prstGeom>
          <a:ln w="889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352800" y="1706563"/>
            <a:ext cx="0" cy="1143000"/>
          </a:xfrm>
          <a:prstGeom prst="straightConnector1">
            <a:avLst/>
          </a:prstGeom>
          <a:ln w="889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5778500" y="3192463"/>
            <a:ext cx="1828800" cy="1447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Forms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5778500" y="4678363"/>
            <a:ext cx="1828800" cy="1447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Forms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667500" y="1706563"/>
            <a:ext cx="0" cy="1143000"/>
          </a:xfrm>
          <a:prstGeom prst="straightConnector1">
            <a:avLst/>
          </a:prstGeom>
          <a:ln w="889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021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2" grpId="0" animBg="1"/>
      <p:bldP spid="19" grpId="0" animBg="1"/>
      <p:bldP spid="2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004" y="1955800"/>
            <a:ext cx="330090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rgbClr val="FFFF00"/>
                </a:solidFill>
                <a:effectLst>
                  <a:glow rad="635000">
                    <a:schemeClr val="tx1"/>
                  </a:glow>
                </a:effectLst>
              </a:rPr>
              <a:t>Designing</a:t>
            </a:r>
          </a:p>
          <a:p>
            <a:r>
              <a:rPr lang="en-US" sz="6000" b="1" dirty="0" smtClean="0">
                <a:solidFill>
                  <a:srgbClr val="FFFF00"/>
                </a:solidFill>
                <a:effectLst>
                  <a:glow rad="635000">
                    <a:schemeClr val="tx1"/>
                  </a:glow>
                </a:effectLst>
              </a:rPr>
              <a:t>A </a:t>
            </a:r>
          </a:p>
          <a:p>
            <a:r>
              <a:rPr lang="en-US" sz="6000" b="1" dirty="0" smtClean="0">
                <a:solidFill>
                  <a:srgbClr val="FFFF00"/>
                </a:solidFill>
                <a:effectLst>
                  <a:glow rad="635000">
                    <a:schemeClr val="tx1"/>
                  </a:glow>
                </a:effectLst>
              </a:rPr>
              <a:t>Database</a:t>
            </a:r>
            <a:endParaRPr lang="en-US" sz="6000" b="1" dirty="0">
              <a:solidFill>
                <a:srgbClr val="FFFF00"/>
              </a:solidFill>
              <a:effectLst>
                <a:glow rad="635000">
                  <a:schemeClr val="tx1"/>
                </a:glow>
              </a:effectLst>
            </a:endParaRPr>
          </a:p>
        </p:txBody>
      </p:sp>
      <p:sp>
        <p:nvSpPr>
          <p:cNvPr id="3" name="AutoShape 7" descr="data:image/jpeg;base64,/9j/4AAQSkZJRgABAQAAAQABAAD/2wCEAAkGBxISEBUUEBQVFBUWFxQYFRgYGBQUFRkXFxQWFhUXFhUYHSggGBolGxQYITEhJSkrLi4uFx8zODMsNyouLisBCgoKDg0OGxAQGiwmHyUsLCwsNCwsLTQsLCwsLCwsLCwsLDUsLCwsLDQsLywsLCwsLCwvLDQsNCwsLDcsLiwsLP/AABEIAI4BZAMBIgACEQEDEQH/xAAcAAABBAMBAAAAAAAAAAAAAAAABQYHCAEDBAL/xABLEAABAwICBwUDCQYCBwkAAAABAAIDBBEFIQYHEjFBUWETInGBkTJCoQgUI1JicoKxwTVzkqKy0VOTFzRDVMLS8BUWJHSUo7PT8f/EABoBAQADAQEBAAAAAAAAAAAAAAABAwQFAgb/xAAjEQEAAgICAwACAwEAAAAAAAAAAQIDEQQxEiFBIlFCYYET/9oADAMBAAIRAxEAPwCcUISZjWLtgbzefZb+p5BTETM6hEzr3Lsq6xkTdqRwaPz8BxTartK3HKFth9Z2Z8gMh8Ug1dW+V21Ibn4DoBwC0rXTBEdqLZZnp1z4pO/2pH+AOyPRtguUknfmhZsroiI6V7DTyXXT4lMz2ZHeBO0PQ5LlWQkxE9kScVDpQ4ZTNuObcj6HI/BOOkq2StvG4EfEeI4KPAt9LO6NwcwkH/rI8wqL4YnpbXJMdpDQk3CMVbMLHJ43j9R0SkssxMTqV0TsIQhQkIQhAIQtT6hg3uaPEgINqF4ZK07iD4EFe0AhCEAhCEAhCEAhC8PmaN5A8SAg9oWplQw7nNPgQVsBQZQhCAQhCAQhCAQsE81q+dR3tttv94INyFgOB3LKAQhCAQhCAQhCDkxOtEMZe7huHMncFH1TUOkeXvNyd/8AYdEs6W1m1KIxuYM/vEXPwt8UhLbgpqN/tmyW3OgsoXuKMuIa0XJNgOqu2rYYwkgAEk7gMyfAJw4dow52cx2fsi215ncEr4Lg7YW3Och3nl0alQlZMmeZ9VX0xftw0+DwM3RtPU94/FdbYWjc0DyCyJBuXtUTMz2tiIaJKSN3tMafFoXDUYDC7cCw/ZP6HJKqEi0x1JMRJp1GFSwO22HaDc7jePFvJOPD6sSxhw8COR4hdK5IqUMkLmZNd7Q4X4OH5L1N/KPfaIrrp1oQgrw9Oevro4I3SzvbHGwXc5xAaB1KhLTDXq7aMeFxgN3dtKCSd+bIuHAguv8AdCaOtzTx2I1RjicRSwuIjAOUjgSDM7nf3eQ5ElR+gXcW0xxCpJNRVzPv7u2WM/y2WaN/JIZKVcC0ZrK0kUkEk1siWjuA8nPNmg58SnhTalcWcAXMhj6OlbceOxcII8ilc03YS08wSD6hOHCNPMSpjeGrmt9V7jKz+CS4CXK/U3i8YuIWS8+zkYT6OIv5Jk4jh01PIY6iN8Txva9pa7xseHVBN2hevJr3NjxOMMvl28YOwP3keZA6tv4BTPTztkY18bg9jgHNc0hzXAi4IIyII4qkClvUVpw6CoFBO68MzvobnKOU+6OTXnK31iOZQWIQhYc4AXOQG8oNNdWRwxukme2ONgu5ziGtA6kqFdL9etnFmGRAjd20oOf3IsrDq4/hTM1s6fPxGpMcTiKSJxEbQcpHDIyu5392+4HmSmAgcWLac4lUm81XMR9VrjGz+COzfgm/JIXElxJJ3km5PiUqYFo1WVpIpIJJrZEtHcB5OebNBz4lPCm1K4s4AuZDHfg6Vtx47FwgjlKeH6Q1cBBgqZ47btmR7Rl0BsR0TyqtSuLMBLWRSdGytufDb2Qmbjej9VRu2auCSEndtNIafuu3O8igkHRbXdWwODa0Nqo+JsI5gL7w5o2XWHAjPmFPOjOkdNXwCekftsORG5zHDex7fdcPjvFwbqmSeGq/S12HV7Hl1oZC2OccNgnJ/i0m9+VxxQWzQsApI0t0gjoKOWplzDB3W8XPJsxg8SRnwFzwQaNL9MKTDYtuqfYm/Zxt70ryPqt5dTYC4zUFaUa66+oJbSbNJHw2bPlI6vcLD8IHimHpDjk9bUPnqX7cj/4Wjgxg91o5fqkxB34jjNTUEmonllv9eR7/AIErgTpwTV5idW0OgpZNg7nP2YmkcwZCNoeF04W6kMVtugHTtc/6bII9pK6WI3ikfGebHOYfgU78C1rYrSkWqDO0e5OO1B/H7f8AMtWM6rsWpgXPpnSNG90RbL/K07XwTOc0g2ORG9BaDQDWtS4iRDIPm9SdzHG7H/u35XP2TY8rqQlR5jyCC0kEEEEZEEbiDwKs9qa03diNIY5zepg2Q88ZGH2JPvZEHqAeKCQ0IQgEIQgjWsl25Hu+s5x9SVqAWS1ZC6TGE5tEaDfK4c2s/wCI/p6ptWUg4TFsQRj7Lb+JFz8Sqc9tV0sxRuXU42C5ZZV0vbcWSRVPLTYrLWNr5l6lnXbQ1YeLe8N/90gTTrjFaWODmnMf9WKt/wCe4V+ej1QuTDa9szNpvg4cQeS61RMa9LQhCEAmprTxQ02EVcjSQ4x9m0g2IMrhFcHgRt38k60wNebCcDqCPddAT4dswfmQgq2nZqx0WGJYiyCQkRNBklsbEsbbug8LlzR5lNNSNqIxmOmxUNlIaJ43RNJyG2XNcwX6luz4kILK0NFHDG2OFjY42izWtAa0DoAuhCEAkTSzRamxGAw1LAcjsPFhJG7g5juB6bjxultCCmWlWBSUNXLTTZujdYOAsHNIux46FpB+CTIZXMcHMJa5pBaRkQQbgjrdWJ1tas6nE6qKeldC0iLYk7Rz2k2cS0jZY6+TimN/oHxP/FpP8yb/AOpBP+jmJfOqOCcZdrFHIRyLmAkeRJHkmrrqxw0uES7Bs+cthaej7l9vwNcPNLWgGDzUeGwU1S5jpIg9riwktt2jywAkA5MLRu4JgfKEoameOkjpoJpgHSvf2cb5LEBjW7WyDbe7f1QV8T71S6DjE6s9tcU8Oy6W2ReSTsRg8L2NzyB3Egpvf90cR/3Gr/8ATzf8qsLqLwR9LhZ7aN8cks0j3NkaWPAAaxo2XAG1mX/EUD8oaOOGNscLGxsaLNa0BrQOgC6EIQC4sZwmGqhdDUxtkjeLFp+BB3hw4EZhdqEFPdPNGnYdXy0xJc1pDo3He6Nwu0nqNx6tKb6ln5SDW/8AaMBHtGmbfwE0uyfi70USoLjaCVpnwykkcbudBFtH7QYA74gqLflKYmdmkpge6TJM4dQAyM/zSeqkXVb+xqL9y38yom+UnEfntM7gYCB4tkcT/UEEPqadQehMMzX11SwSbD9iBrgC0OaA50hB3kXAHIgnlaFlYv5O+MxyUD6a4EkMjnbPExyWIcOfe2geWXMIJYQhCAUa629XUVbA+op2BtXG0u7oA7YAXLHji6wyO/hu3SUhBRxPfUzi5psZp87NmJgf1EnsD/MDPROnG9R9fJUzPgkpRE+WR0Yc+UEMc8loIEZAIBA3owTUpiUFTDMZaW0csUhs+W/ceHZfRb8kFg0IQgEIQgj3FYNieRv2iR4HMfArmATl0tovZlH3Xf8ACfzHom4At+O26wy2jUsWUg4dJtQxnmxv5JhAJ06L1d2GM725jwP9j+arzxuNveOdSXVyYhSdo3L2huP6FdaFkidL5MSqkIJByIyISbPOndpNhJkaZIx32jMfWH9wo+nnXQw6vDLk3WSlhuNOp5Q8Zjc9vMf35KR6KrZLG18Z2muFwf0PIqFpZktaI6Rmmk2ZDeF5732T9cfqpz8fyjyjt5xZtTqekrIXmN4IBBuCLgjMEHcQvS5zYEmaT4QKyjnp3EDtY3sBOYDiO663R1j5JTQgpHXUj4ZXxStLJI3Oa9p3hzTYj1C0hWV1q6rm4heppNmOqA7wOTJgBYBx914AADuWR4EV2xbCp6WUxVMb4pBva4WPiOBHUZIJK0L111NM1sVcw1UYsA+9pwBzJyk87HmSpZwTWlhVTbZqWxOPuzfREdNo90nwJVT0ILvwVDHtDo3Ne07i0hwPgQtipPh+JzwO2oJZIjzY9zD/AClPXBtcOKwWDpWztHCVgcbffbZ3qSgtGhRFo3r1pZSG1sT6c/XbeWPzAG030KlTD8QinjEkEjJY3bnMIc0+Y49EHShCEAhaK2tjhYZJntjY3NznuDWjxJyUbY/rvw6AltOJKpwvm0dnHcfbfmfENIQSghV0xXXvXvyp4YIR1DpXepIH8qamIaysWmvt1koBvkzZi38O4AUFtJJA0XcQBzJsPVM/SbWbhtG07U7ZpBujhIkcTyJHdb5kKrNbiU8xvNLJJ997n/1ErlQLemWk0uI1j6mYBpdYMYMwxjfZaDx5k8SSctyQ16cwgAkGx3dc7Zc8wV5QW51W/sai/ct/Mpr/ACgNHHVNAyojF30rnOcM79k8ASG3Gxaw9AHJ0arf2NRfuW/mU6JGBwIcAQQQQcwQd4I4hBR5d2DYtPSTNmppHRSN3Ob8QQcnA8jcFSjrL1QSwvfUYawyQm7nQi5kj4nYG97OgzHXeoiewgkEWIyIORBG8EIJ30W18RkBmIwljtxlh7zD1dGTdvkXeAUk4Lpvh1Xb5vVROJ3NLuzf/A+zvgqeoQXiBWVTTCNKa2lt82qZowPdD3bH8B7p9E+sE15YhFYVDIqlvG47J/8AEzu/yoLIoUf6Ka3cOrCGPcaaU5Bstg0nk2Ud31seif4KDKEIQCEIQaqiAPYWuzBFimNW0bonljuG48xwKfy4MWw8TM5OHsn9D0VuK/jP9PF67MsBb6aVzHBzciFh0RaSHCxGRC9NatU+1J5UFY2Vm0N/EciulNDD6kxP2hu4jmE64JQ9oc03BWO9PGV9bbhsTA070fLb1EI7v+1aOH2x05+vNP8AXl7QRYi4O++5TjyTS24RekWjSCSV4JTh00wD5rLtMH0Ul9n7J4s/UdPBNsldilovG4c20TWdSfGgOkuw4U0x7pNonHg4+4eh4dcuOUjKvxKl7QjHPnVP3zeWOzX8z9V/mB6grDy8Gvzj/Wrj5d/jJxoQhYWsLgxjBaerj7Oqhjmbye0G3Vp3tPULvQgiXHtRFFLc0kstMeDT9NGPAOIf/MUxMY1H4nFcwGGoHANf2byOrZLNH8RVlUIKa4xorXUt/nNLNGBvcWO2P8wd0+qRleMhNHSbVthtcCZIGxyG/wBLEBE+/M2Fnn7wKCpScGhumFVhs4kp3nZJ+kiJPZyDiHN4Hk4Zhd+sPQKfCpgHntIH37KUCwNt7Hj3XjluI3cbNBBcvRTSGHEKRlTAe6/e0+0x4ycx3UH1FjuK0aa6VQ4bSunmzPsxsBAdI87mjkOJPAA+Ch35OWNObVT0pPckj7VovkHxkNNh1a/P7gSJr2x91TijoQfo6YCNo4bZAdK7xvZv4EDX0u0vq8Sl7SqkJAPcjFxEwcmt59TmeaQVhT1qb1ZQ9hHXVzBI+QB8EbhdjWH2ZHN3Oc4ZgHIAg79wRLgWhWI1gvS0sr2nc8gRxnwkeQ0+RTzoNRWJPsZJKaIcQXve4eTWWP8AErHgW3LKCEaD5Pzb3nrSRxEcQaf4nPP5J14JqbwqnIL431DhneZ9x/AwNaR0IKkNCCtvyhoGR4lAyNrWNbRxBrWgNaB29RkAMgFFylX5R37Vh/8AKR//AD1CipBbnVb+xqL9y38ynUmrqt/Y1F+5b+ZTqQCbmkmg2H19zVU7HP8A8Rt45Ol3tsT4G4TjQghLGtQLDc0dWW77MmaHZ8PpGWsPwlMfFtT2LwezC2cc4ntd/K7ZcfIK0qEFJ8QwyeB2zURSQuO4SMfGfRwC5Fd2qpY5WFkrGyMORa9oc0jq05FRvphqYoqlrn0Y+aTbxs3MLjydH7ni21t9igrUpP1Vaz5aKRlNVvL6RxDQXZugvkHNPGPm3gMxusY/x3CJqSofBUN2JIzZw3jmC08QRmCuFBeFrgRcZhZTD1J40arCIts3dA50Dj0ZYx+jHMHkn4gEIQgEIQgScaw3bG2wd8b/ALQ/um+1qeyRcXw/PbaPvD9Vdjv8lXav0jtalHDKoxmx9k7+nVcjWra1i929vMHM03WUmYdUW7rt3Dp0Sms8xpbE7JGlWHCopJGWu4NLmfebmPXd5qFLqwJCr9PYOcBuubeF10ODadTDHy49xLySl/QTFOwrWXPdl+jd+I9w/wAVvUpukryHkG4yIzHiMwt16eVZrP1krbxncLEhRXry0prsPFI6il7NsnbiTuRvBLeyLPaBtkX7lJ1HNtxsf9ZrXeoB/VR7r7wcz4SZGgl1PIyXLM7Bux/kA8O/CuA7CHv9LuM/71/7UP8AyKctUGkktfholqH9pM2SRj3Wa3cdpuTQAO65vDgqpqR9TGnLcOqXRVDrU89tp3COQZNefskGx8jwQWcQvEUrXNDmEOa4AtIIIIOYII3he0AhCEDO1u0DJsGqg8DuM7Rp5OjIcCOtrjzVTVY7XzpbHDROomOBnn2dpozLIgQ4l3LasAByJPBVxQSBqKJ/7bgt9Se/h2Tv1smrpbMX19U473VE59ZXKRPk54WX4hNP7sMOz+OVw2f5WP8Ago/01pTFiVWxwsW1E3oZHEfAhAkQs2nBotmQM92ZtmruQQtY1rWizWgNaOQAsB6BUgVw9BtJY8Qoop2OBcWhsrRvZKANtpHDPMcwQUDgQhCAQhRfrX1nx0Ub6ajeH1bgQS3NsAORLjuMnJvDeeAIRVruxptVi8mwQWwNbACM7lhc5/o97h5JgrLnEkk5k7zxWEFudVv7Gov3LfzKiLWJrGxWkxSpghqNmNjxsNMcRs1zGuAuW3PtcVLeqp18Go/3QHo5w/RQ78ofB+yxFlQB3aiIXPOSKzHX/AY0CLHrdxi4vU3FxcdnDmL5j2FaOlmD2Ne03DmtcDzDhcfmqQqxGpDT6OanZQ1Dw2eIbMJcbCWMbmtP12jK3EAEXsbBLaEIQCELBKCCvlKYewPpJwAHuEsbuZDS1zPTad6qElJOvHS2OurWx07g+KmDmh4sWve4jtC0je0bLRfjY2yzUbILC/JuJ+Y1PL5wLePZMv8AopeUd6iMKMGDsc4WM8kk2fI2jb5FsYPmn/FUscSGva4jeAQSPEBBtQi6EAheQ4buW9ekAsELKECLW0Wwbj2T8Oi1MYl17ARY7knSU+yenBWVu8TVpYxKdM67c+C5WRrtjZYKLSmHHjlcIKeWU+4wkfetZo8yQFAxKfWszSESO+bRG7WG8pG4vG5nlvPW3JMIldTh4prTc/XP5WTytqPjJK8OKCVspKcyyMjbve5rB4uIH6rZ0yp50fFqSAH/AAov6Auuqp2SRujkaHMe1zXtOYc1wIcD0IJC9QxhrQ0bgAB4AWC9r52Z3O3biNQqHrC0PkwysdC67onXdBIffZfiRltt3Eee4hNhXN0l0dpq+Aw1UYew5g7nMduDmO913/4clX7TDU1XUpL6QfO4cyNnKZo4B0fveLb35BQk2tFdPa/D+7TTHs737J47SLiTZp9m5N7tIJUgUXygJwB21HE88SyR8Y8muDvzUO1NO+NxbI1zHDe1wLXDxBzC1oJvk+UEbd2hF+s/9o028d12YlOC2HsqZp4saXSW5bbyR5gAqNLIAvkEGyoqHyPL5HOe9xJc5xLnEneS45kr1RUck0jYoWl8jyGsa0XJJ3AJ16MassSrSC2Awxn/AGk14225gHvO8gp81f6uKXCxtt+mqCLOmcLWHFsbfcHxPEoOrVpokMMoGwmxlee0ncNxkcALA/VaAGjnYnioj+UHou6KrbWsb9HOA2Qj3ZWCwv8AeaBbq0qw64sZwqGqgfBUMEkcgs5p9QQeBBzBGYIQUpSxo1pNVUEvaUkro3G20Mix4HB7Dk7eeoubWTx041Q1lG5z6VrqqDMgtF5Wjk+MZn7zcugUcPaQSCCCN4OR9EEyYfr/AJ2tAqKSOQ8Sx7ogfwuDvzW+o+UE+30dC0G290xcL+AYPzUJ2WED60j1s4pVtLO1EDDvbADHcdXkl/oQCmMlzR3RCurnAUtO94Jtt22Yx4yOs3yvdTxq61RQUJbPVltRUCxaLfRRnm0H23faPkBvQQdpHodUUVJSz1LSx1SZbRkZsYwRlm3yc7bcdngGjjcBtq1WuDRR+IYcWwi80LhLG369gWvZ4lriR1aFViWMtcWuBaQSCCLEEGxBB3G6CS9A9b8uHUgpn04nawuMZ7QxuaHHaLT3XXFyeW9SNPTnSXAy9zGxTbcjoACSGvjJa0OdxDgSDlxBtkq1q0WophGCw3BF3zEXFrgyGxHRBWWuo5IZHxTMLJGEte12RBG8FaGuIIINiMwRkQVavWFq3psUG2T2NQ0WbK0X2hwbI33m9d458FAGk+rnEaEntYHSRi/0sQMkduZsLs/EAgVNHtcOKUrQ1z21LBYATAucB+8aQ4/iJTth+UE63foQT0nI+BjUJWRZBNVT8oGUg9lRMaeBdK5w8wGD80x9KtZuJV7THLKI4nZOjiHZtI5ONy5w6E26JmLfR0ckrgyFj5HHc1jXPcfJoug0Jzav9EJcTrGwsDhG2zp5BuZH4nLaNrNHPPcDZ16Ialq2ocH1v/hYt5Bs6YjkGbmeLt3IqfdG9HqahgENLGGMGZ4uc61i57t7nZb/ANEEf4+75z89Y27cOwuEs+bsc6NtRNHDtGOR7DtCJjbN2RvOaT6jB4miiM1DSU7at8UcM1FNJHVQySsLmPzYNq3HM+aUcSDqWTFqF4scQbNPROJDWyyyw7EsO06zWvDw2wJzBW+m0YiwyajrRBGIxC2Or2yy9O7Yv84jc85G92ODTcgiwKDowTTxtKJaXFZQainldH2gAHax7LHxylvukteLjPchN+LQJuNyz4jLtRNnlPYAggugjjjiikLSLja2CfAhCCSdJZZIAKmIbWxlKz60RO/oWnMHhdy7MHxiGpZtQuv9Zpye3o5v67l3OYCCCLg5EcCOSinSjBJKGbtIC5sZPcc0kFhPuEj4cwr8VK5Pxn1PxTktNPy+JXWVFuHawamPKVrZhzPcf6jL4Jcg1kU5Hfilaemw4etwptxctfhHIpP09lghNB2sWjHuzH8Lf1ck+t1msA+hgcTze4NHo29/UKI42Wf4pnPjj6f2Q6Jg6Y6dNaHQ0btp250o9lvMRn3nfa3DrwaGN6V1VUC2R+yw+4zut8+LvMpCJWzDwtTu7Ll5W/VWSV5JWCV5JXQYtglPjVZgpknNS8dyK4Z1kcM7fdafVwTY0ewSWsmEUQy3vf7rG8z15DifMic8Jw6OnhZFELNYLDmTvLjzJNyfFY+ZnitfCO5aeLi8reU9Q7EIQuQ6YQhCDkr8MgnGzPFHKOUjGvH8wKQZ9XWEv30UA+63Y/pITpQgacGrXCGbqKE/e2n/ANRN0tYbgFJT/wCr08MXVkbGH1AulJCAQhCAQhCASZimj1JU/wCs08Mp5vjY4+pF0poQNJ+rPCCbmii8tsD0DrLtodCMNhIMdFTgjcTG1xHm4EpwIQYa0AWGQWUIQCRMZ0RoKt21U0sUjvrFoD/N4sfiltCBtUGgGFwkGOiguNxc3tCPAvunI1oG5ZQgEIQgSsR0aoqg3npYJTzdExzv4iLpHl1Z4Q43NFF5bbfg1wTtQgbFPq9wpns0NP8AiYH/ANV0v0dDFC3ZhjZG3kxrWD0aF0IQCEIQceK4VBUxmKpiZLGd7XgOF+BF9x6hIVNq8wxj2u+b7ZZmwSyTTMb92OV7mj0TpQgwAhZQgFqqqZkjCyRoc1wsQdxW1CCLNJtCJYSX0wMse/Z3yN8veHUZ/mma4qwlkjYzovS1NzLHZ599ndf5kZO8wVvxc2Y9XZMnF37qhEleSVINfqydmYJweQkaR6vbf+lNnENFJ4SQ90Rtyc8/m0LbTkY7dSyXw3r3BBJXklLNJo5NL7Lox4l36NTiodWE7rGWeNg+wHSG34tlerZ8dO5ea4r26gwiU4dGdD6isIdYxw8ZHDePsD3j13KR8G0Do4CHFpmeOMlnAeDANn1BToAWPLz/AJjhpx8P7chR4S+jpezw2OJz7i/bOcwO+s572tJ2vL0SDgellfNTT1MsFM2KFtV7MsrnmSn2haxYBsksOd724J+Jh4Dh724NWRkt2nnEbb7fSOlLb5dVzpmZnct0RERqGcB1hibCpqyaMRyQA7UQJNy5rXwBp3kPEjLeKWtBMfkrqJs80YieXyscwEnZMcjmHM8e6mVh+iDzNhn0jRC6npTVRi9pJKKMOgcMsxdwve2TQndq4pHRURa4gnt6p2V7WdO9w3jkVCToQhCAQhCAQhCAQhCAQhCAQhCAQhCAQhCAQhCAQhCAQhCAQhCAQhCAQhCAQh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9" descr="data:image/jpeg;base64,/9j/4AAQSkZJRgABAQAAAQABAAD/2wCEAAkGBxISEBUUEBQVFBUWFxQYFRgYGBQUFRkXFxQWFhUXFhUYHSggGBolGxQYITEhJSkrLi4uFx8zODMsNyouLisBCgoKDg0OGxAQGiwmHyUsLCwsNCwsLTQsLCwsLCwsLCwsLDUsLCwsLDQsLywsLCwsLCwvLDQsNCwsLDcsLiwsLP/AABEIAI4BZAMBIgACEQEDEQH/xAAcAAABBAMBAAAAAAAAAAAAAAAABQYHCAEDBAL/xABLEAABAwICBwUDCQYCBwkAAAABAAIDBBEFIQYHEjFBUWETInGBkTJCoQgUI1JicoKxwTVzkqKy0VOTFzRDVMLS8BUWJHSUo7PT8f/EABoBAQADAQEBAAAAAAAAAAAAAAABAwQFAgb/xAAjEQEAAgICAwACAwEAAAAAAAAAAQIDEQQxEiFBIlFCYYET/9oADAMBAAIRAxEAPwCcUISZjWLtgbzefZb+p5BTETM6hEzr3Lsq6xkTdqRwaPz8BxTartK3HKFth9Z2Z8gMh8Ug1dW+V21Ibn4DoBwC0rXTBEdqLZZnp1z4pO/2pH+AOyPRtguUknfmhZsroiI6V7DTyXXT4lMz2ZHeBO0PQ5LlWQkxE9kScVDpQ4ZTNuObcj6HI/BOOkq2StvG4EfEeI4KPAt9LO6NwcwkH/rI8wqL4YnpbXJMdpDQk3CMVbMLHJ43j9R0SkssxMTqV0TsIQhQkIQhAIQtT6hg3uaPEgINqF4ZK07iD4EFe0AhCEAhCEAhCEAhC8PmaN5A8SAg9oWplQw7nNPgQVsBQZQhCAQhCAQhCAQsE81q+dR3tttv94INyFgOB3LKAQhCAQhCAQhCDkxOtEMZe7huHMncFH1TUOkeXvNyd/8AYdEs6W1m1KIxuYM/vEXPwt8UhLbgpqN/tmyW3OgsoXuKMuIa0XJNgOqu2rYYwkgAEk7gMyfAJw4dow52cx2fsi215ncEr4Lg7YW3Och3nl0alQlZMmeZ9VX0xftw0+DwM3RtPU94/FdbYWjc0DyCyJBuXtUTMz2tiIaJKSN3tMafFoXDUYDC7cCw/ZP6HJKqEi0x1JMRJp1GFSwO22HaDc7jePFvJOPD6sSxhw8COR4hdK5IqUMkLmZNd7Q4X4OH5L1N/KPfaIrrp1oQgrw9Oevro4I3SzvbHGwXc5xAaB1KhLTDXq7aMeFxgN3dtKCSd+bIuHAguv8AdCaOtzTx2I1RjicRSwuIjAOUjgSDM7nf3eQ5ElR+gXcW0xxCpJNRVzPv7u2WM/y2WaN/JIZKVcC0ZrK0kUkEk1siWjuA8nPNmg58SnhTalcWcAXMhj6OlbceOxcII8ilc03YS08wSD6hOHCNPMSpjeGrmt9V7jKz+CS4CXK/U3i8YuIWS8+zkYT6OIv5Jk4jh01PIY6iN8Txva9pa7xseHVBN2hevJr3NjxOMMvl28YOwP3keZA6tv4BTPTztkY18bg9jgHNc0hzXAi4IIyII4qkClvUVpw6CoFBO68MzvobnKOU+6OTXnK31iOZQWIQhYc4AXOQG8oNNdWRwxukme2ONgu5ziGtA6kqFdL9etnFmGRAjd20oOf3IsrDq4/hTM1s6fPxGpMcTiKSJxEbQcpHDIyu5392+4HmSmAgcWLac4lUm81XMR9VrjGz+COzfgm/JIXElxJJ3km5PiUqYFo1WVpIpIJJrZEtHcB5OebNBz4lPCm1K4s4AuZDHfg6Vtx47FwgjlKeH6Q1cBBgqZ47btmR7Rl0BsR0TyqtSuLMBLWRSdGytufDb2Qmbjej9VRu2auCSEndtNIafuu3O8igkHRbXdWwODa0Nqo+JsI5gL7w5o2XWHAjPmFPOjOkdNXwCekftsORG5zHDex7fdcPjvFwbqmSeGq/S12HV7Hl1oZC2OccNgnJ/i0m9+VxxQWzQsApI0t0gjoKOWplzDB3W8XPJsxg8SRnwFzwQaNL9MKTDYtuqfYm/Zxt70ryPqt5dTYC4zUFaUa66+oJbSbNJHw2bPlI6vcLD8IHimHpDjk9bUPnqX7cj/4Wjgxg91o5fqkxB34jjNTUEmonllv9eR7/AIErgTpwTV5idW0OgpZNg7nP2YmkcwZCNoeF04W6kMVtugHTtc/6bII9pK6WI3ikfGebHOYfgU78C1rYrSkWqDO0e5OO1B/H7f8AMtWM6rsWpgXPpnSNG90RbL/K07XwTOc0g2ORG9BaDQDWtS4iRDIPm9SdzHG7H/u35XP2TY8rqQlR5jyCC0kEEEEZEEbiDwKs9qa03diNIY5zepg2Q88ZGH2JPvZEHqAeKCQ0IQgEIQgjWsl25Hu+s5x9SVqAWS1ZC6TGE5tEaDfK4c2s/wCI/p6ptWUg4TFsQRj7Lb+JFz8Sqc9tV0sxRuXU42C5ZZV0vbcWSRVPLTYrLWNr5l6lnXbQ1YeLe8N/90gTTrjFaWODmnMf9WKt/wCe4V+ej1QuTDa9szNpvg4cQeS61RMa9LQhCEAmprTxQ02EVcjSQ4x9m0g2IMrhFcHgRt38k60wNebCcDqCPddAT4dswfmQgq2nZqx0WGJYiyCQkRNBklsbEsbbug8LlzR5lNNSNqIxmOmxUNlIaJ43RNJyG2XNcwX6luz4kILK0NFHDG2OFjY42izWtAa0DoAuhCEAkTSzRamxGAw1LAcjsPFhJG7g5juB6bjxultCCmWlWBSUNXLTTZujdYOAsHNIux46FpB+CTIZXMcHMJa5pBaRkQQbgjrdWJ1tas6nE6qKeldC0iLYk7Rz2k2cS0jZY6+TimN/oHxP/FpP8yb/AOpBP+jmJfOqOCcZdrFHIRyLmAkeRJHkmrrqxw0uES7Bs+cthaej7l9vwNcPNLWgGDzUeGwU1S5jpIg9riwktt2jywAkA5MLRu4JgfKEoameOkjpoJpgHSvf2cb5LEBjW7WyDbe7f1QV8T71S6DjE6s9tcU8Oy6W2ReSTsRg8L2NzyB3Egpvf90cR/3Gr/8ATzf8qsLqLwR9LhZ7aN8cks0j3NkaWPAAaxo2XAG1mX/EUD8oaOOGNscLGxsaLNa0BrQOgC6EIQC4sZwmGqhdDUxtkjeLFp+BB3hw4EZhdqEFPdPNGnYdXy0xJc1pDo3He6Nwu0nqNx6tKb6ln5SDW/8AaMBHtGmbfwE0uyfi70USoLjaCVpnwykkcbudBFtH7QYA74gqLflKYmdmkpge6TJM4dQAyM/zSeqkXVb+xqL9y38yom+UnEfntM7gYCB4tkcT/UEEPqadQehMMzX11SwSbD9iBrgC0OaA50hB3kXAHIgnlaFlYv5O+MxyUD6a4EkMjnbPExyWIcOfe2geWXMIJYQhCAUa629XUVbA+op2BtXG0u7oA7YAXLHji6wyO/hu3SUhBRxPfUzi5psZp87NmJgf1EnsD/MDPROnG9R9fJUzPgkpRE+WR0Yc+UEMc8loIEZAIBA3owTUpiUFTDMZaW0csUhs+W/ceHZfRb8kFg0IQgEIQgj3FYNieRv2iR4HMfArmATl0tovZlH3Xf8ACfzHom4At+O26wy2jUsWUg4dJtQxnmxv5JhAJ06L1d2GM725jwP9j+arzxuNveOdSXVyYhSdo3L2huP6FdaFkidL5MSqkIJByIyISbPOndpNhJkaZIx32jMfWH9wo+nnXQw6vDLk3WSlhuNOp5Q8Zjc9vMf35KR6KrZLG18Z2muFwf0PIqFpZktaI6Rmmk2ZDeF5732T9cfqpz8fyjyjt5xZtTqekrIXmN4IBBuCLgjMEHcQvS5zYEmaT4QKyjnp3EDtY3sBOYDiO663R1j5JTQgpHXUj4ZXxStLJI3Oa9p3hzTYj1C0hWV1q6rm4heppNmOqA7wOTJgBYBx914AADuWR4EV2xbCp6WUxVMb4pBva4WPiOBHUZIJK0L111NM1sVcw1UYsA+9pwBzJyk87HmSpZwTWlhVTbZqWxOPuzfREdNo90nwJVT0ILvwVDHtDo3Ne07i0hwPgQtipPh+JzwO2oJZIjzY9zD/AClPXBtcOKwWDpWztHCVgcbffbZ3qSgtGhRFo3r1pZSG1sT6c/XbeWPzAG030KlTD8QinjEkEjJY3bnMIc0+Y49EHShCEAhaK2tjhYZJntjY3NznuDWjxJyUbY/rvw6AltOJKpwvm0dnHcfbfmfENIQSghV0xXXvXvyp4YIR1DpXepIH8qamIaysWmvt1koBvkzZi38O4AUFtJJA0XcQBzJsPVM/SbWbhtG07U7ZpBujhIkcTyJHdb5kKrNbiU8xvNLJJ997n/1ErlQLemWk0uI1j6mYBpdYMYMwxjfZaDx5k8SSctyQ16cwgAkGx3dc7Zc8wV5QW51W/sai/ct/Mpr/ACgNHHVNAyojF30rnOcM79k8ASG3Gxaw9AHJ0arf2NRfuW/mU6JGBwIcAQQQQcwQd4I4hBR5d2DYtPSTNmppHRSN3Ob8QQcnA8jcFSjrL1QSwvfUYawyQm7nQi5kj4nYG97OgzHXeoiewgkEWIyIORBG8EIJ30W18RkBmIwljtxlh7zD1dGTdvkXeAUk4Lpvh1Xb5vVROJ3NLuzf/A+zvgqeoQXiBWVTTCNKa2lt82qZowPdD3bH8B7p9E+sE15YhFYVDIqlvG47J/8AEzu/yoLIoUf6Ka3cOrCGPcaaU5Bstg0nk2Ud31seif4KDKEIQCEIQaqiAPYWuzBFimNW0bonljuG48xwKfy4MWw8TM5OHsn9D0VuK/jP9PF67MsBb6aVzHBzciFh0RaSHCxGRC9NatU+1J5UFY2Vm0N/EciulNDD6kxP2hu4jmE64JQ9oc03BWO9PGV9bbhsTA070fLb1EI7v+1aOH2x05+vNP8AXl7QRYi4O++5TjyTS24RekWjSCSV4JTh00wD5rLtMH0Ul9n7J4s/UdPBNsldilovG4c20TWdSfGgOkuw4U0x7pNonHg4+4eh4dcuOUjKvxKl7QjHPnVP3zeWOzX8z9V/mB6grDy8Gvzj/Wrj5d/jJxoQhYWsLgxjBaerj7Oqhjmbye0G3Vp3tPULvQgiXHtRFFLc0kstMeDT9NGPAOIf/MUxMY1H4nFcwGGoHANf2byOrZLNH8RVlUIKa4xorXUt/nNLNGBvcWO2P8wd0+qRleMhNHSbVthtcCZIGxyG/wBLEBE+/M2Fnn7wKCpScGhumFVhs4kp3nZJ+kiJPZyDiHN4Hk4Zhd+sPQKfCpgHntIH37KUCwNt7Hj3XjluI3cbNBBcvRTSGHEKRlTAe6/e0+0x4ycx3UH1FjuK0aa6VQ4bSunmzPsxsBAdI87mjkOJPAA+Ch35OWNObVT0pPckj7VovkHxkNNh1a/P7gSJr2x91TijoQfo6YCNo4bZAdK7xvZv4EDX0u0vq8Sl7SqkJAPcjFxEwcmt59TmeaQVhT1qb1ZQ9hHXVzBI+QB8EbhdjWH2ZHN3Oc4ZgHIAg79wRLgWhWI1gvS0sr2nc8gRxnwkeQ0+RTzoNRWJPsZJKaIcQXve4eTWWP8AErHgW3LKCEaD5Pzb3nrSRxEcQaf4nPP5J14JqbwqnIL431DhneZ9x/AwNaR0IKkNCCtvyhoGR4lAyNrWNbRxBrWgNaB29RkAMgFFylX5R37Vh/8AKR//AD1CipBbnVb+xqL9y38ynUmrqt/Y1F+5b+ZTqQCbmkmg2H19zVU7HP8A8Rt45Ol3tsT4G4TjQghLGtQLDc0dWW77MmaHZ8PpGWsPwlMfFtT2LwezC2cc4ntd/K7ZcfIK0qEFJ8QwyeB2zURSQuO4SMfGfRwC5Fd2qpY5WFkrGyMORa9oc0jq05FRvphqYoqlrn0Y+aTbxs3MLjydH7ni21t9igrUpP1Vaz5aKRlNVvL6RxDQXZugvkHNPGPm3gMxusY/x3CJqSofBUN2JIzZw3jmC08QRmCuFBeFrgRcZhZTD1J40arCIts3dA50Dj0ZYx+jHMHkn4gEIQgEIQgScaw3bG2wd8b/ALQ/um+1qeyRcXw/PbaPvD9Vdjv8lXav0jtalHDKoxmx9k7+nVcjWra1i929vMHM03WUmYdUW7rt3Dp0Sms8xpbE7JGlWHCopJGWu4NLmfebmPXd5qFLqwJCr9PYOcBuubeF10ODadTDHy49xLySl/QTFOwrWXPdl+jd+I9w/wAVvUpukryHkG4yIzHiMwt16eVZrP1krbxncLEhRXry0prsPFI6il7NsnbiTuRvBLeyLPaBtkX7lJ1HNtxsf9ZrXeoB/VR7r7wcz4SZGgl1PIyXLM7Bux/kA8O/CuA7CHv9LuM/71/7UP8AyKctUGkktfholqH9pM2SRj3Wa3cdpuTQAO65vDgqpqR9TGnLcOqXRVDrU89tp3COQZNefskGx8jwQWcQvEUrXNDmEOa4AtIIIIOYII3he0AhCEDO1u0DJsGqg8DuM7Rp5OjIcCOtrjzVTVY7XzpbHDROomOBnn2dpozLIgQ4l3LasAByJPBVxQSBqKJ/7bgt9Se/h2Tv1smrpbMX19U473VE59ZXKRPk54WX4hNP7sMOz+OVw2f5WP8Ago/01pTFiVWxwsW1E3oZHEfAhAkQs2nBotmQM92ZtmruQQtY1rWizWgNaOQAsB6BUgVw9BtJY8Qoop2OBcWhsrRvZKANtpHDPMcwQUDgQhCAQhRfrX1nx0Ub6ajeH1bgQS3NsAORLjuMnJvDeeAIRVruxptVi8mwQWwNbACM7lhc5/o97h5JgrLnEkk5k7zxWEFudVv7Gov3LfzKiLWJrGxWkxSpghqNmNjxsNMcRs1zGuAuW3PtcVLeqp18Go/3QHo5w/RQ78ofB+yxFlQB3aiIXPOSKzHX/AY0CLHrdxi4vU3FxcdnDmL5j2FaOlmD2Ne03DmtcDzDhcfmqQqxGpDT6OanZQ1Dw2eIbMJcbCWMbmtP12jK3EAEXsbBLaEIQCELBKCCvlKYewPpJwAHuEsbuZDS1zPTad6qElJOvHS2OurWx07g+KmDmh4sWve4jtC0je0bLRfjY2yzUbILC/JuJ+Y1PL5wLePZMv8AopeUd6iMKMGDsc4WM8kk2fI2jb5FsYPmn/FUscSGva4jeAQSPEBBtQi6EAheQ4buW9ekAsELKECLW0Wwbj2T8Oi1MYl17ARY7knSU+yenBWVu8TVpYxKdM67c+C5WRrtjZYKLSmHHjlcIKeWU+4wkfetZo8yQFAxKfWszSESO+bRG7WG8pG4vG5nlvPW3JMIldTh4prTc/XP5WTytqPjJK8OKCVspKcyyMjbve5rB4uIH6rZ0yp50fFqSAH/AAov6Auuqp2SRujkaHMe1zXtOYc1wIcD0IJC9QxhrQ0bgAB4AWC9r52Z3O3biNQqHrC0PkwysdC67onXdBIffZfiRltt3Eee4hNhXN0l0dpq+Aw1UYew5g7nMduDmO913/4clX7TDU1XUpL6QfO4cyNnKZo4B0fveLb35BQk2tFdPa/D+7TTHs737J47SLiTZp9m5N7tIJUgUXygJwB21HE88SyR8Y8muDvzUO1NO+NxbI1zHDe1wLXDxBzC1oJvk+UEbd2hF+s/9o028d12YlOC2HsqZp4saXSW5bbyR5gAqNLIAvkEGyoqHyPL5HOe9xJc5xLnEneS45kr1RUck0jYoWl8jyGsa0XJJ3AJ16MassSrSC2Awxn/AGk14225gHvO8gp81f6uKXCxtt+mqCLOmcLWHFsbfcHxPEoOrVpokMMoGwmxlee0ncNxkcALA/VaAGjnYnioj+UHou6KrbWsb9HOA2Qj3ZWCwv8AeaBbq0qw64sZwqGqgfBUMEkcgs5p9QQeBBzBGYIQUpSxo1pNVUEvaUkro3G20Mix4HB7Dk7eeoubWTx041Q1lG5z6VrqqDMgtF5Wjk+MZn7zcugUcPaQSCCCN4OR9EEyYfr/AJ2tAqKSOQ8Sx7ogfwuDvzW+o+UE+30dC0G290xcL+AYPzUJ2WED60j1s4pVtLO1EDDvbADHcdXkl/oQCmMlzR3RCurnAUtO94Jtt22Yx4yOs3yvdTxq61RQUJbPVltRUCxaLfRRnm0H23faPkBvQQdpHodUUVJSz1LSx1SZbRkZsYwRlm3yc7bcdngGjjcBtq1WuDRR+IYcWwi80LhLG369gWvZ4lriR1aFViWMtcWuBaQSCCLEEGxBB3G6CS9A9b8uHUgpn04nawuMZ7QxuaHHaLT3XXFyeW9SNPTnSXAy9zGxTbcjoACSGvjJa0OdxDgSDlxBtkq1q0WophGCw3BF3zEXFrgyGxHRBWWuo5IZHxTMLJGEte12RBG8FaGuIIINiMwRkQVavWFq3psUG2T2NQ0WbK0X2hwbI33m9d458FAGk+rnEaEntYHSRi/0sQMkduZsLs/EAgVNHtcOKUrQ1z21LBYATAucB+8aQ4/iJTth+UE63foQT0nI+BjUJWRZBNVT8oGUg9lRMaeBdK5w8wGD80x9KtZuJV7THLKI4nZOjiHZtI5ONy5w6E26JmLfR0ckrgyFj5HHc1jXPcfJoug0Jzav9EJcTrGwsDhG2zp5BuZH4nLaNrNHPPcDZ16Ialq2ocH1v/hYt5Bs6YjkGbmeLt3IqfdG9HqahgENLGGMGZ4uc61i57t7nZb/ANEEf4+75z89Y27cOwuEs+bsc6NtRNHDtGOR7DtCJjbN2RvOaT6jB4miiM1DSU7at8UcM1FNJHVQySsLmPzYNq3HM+aUcSDqWTFqF4scQbNPROJDWyyyw7EsO06zWvDw2wJzBW+m0YiwyajrRBGIxC2Or2yy9O7Yv84jc85G92ODTcgiwKDowTTxtKJaXFZQainldH2gAHax7LHxylvukteLjPchN+LQJuNyz4jLtRNnlPYAggugjjjiikLSLja2CfAhCCSdJZZIAKmIbWxlKz60RO/oWnMHhdy7MHxiGpZtQuv9Zpye3o5v67l3OYCCCLg5EcCOSinSjBJKGbtIC5sZPcc0kFhPuEj4cwr8VK5Pxn1PxTktNPy+JXWVFuHawamPKVrZhzPcf6jL4Jcg1kU5Hfilaemw4etwptxctfhHIpP09lghNB2sWjHuzH8Lf1ck+t1msA+hgcTze4NHo29/UKI42Wf4pnPjj6f2Q6Jg6Y6dNaHQ0btp250o9lvMRn3nfa3DrwaGN6V1VUC2R+yw+4zut8+LvMpCJWzDwtTu7Ll5W/VWSV5JWCV5JXQYtglPjVZgpknNS8dyK4Z1kcM7fdafVwTY0ewSWsmEUQy3vf7rG8z15DifMic8Jw6OnhZFELNYLDmTvLjzJNyfFY+ZnitfCO5aeLi8reU9Q7EIQuQ6YQhCDkr8MgnGzPFHKOUjGvH8wKQZ9XWEv30UA+63Y/pITpQgacGrXCGbqKE/e2n/ANRN0tYbgFJT/wCr08MXVkbGH1AulJCAQhCAQhCASZimj1JU/wCs08Mp5vjY4+pF0poQNJ+rPCCbmii8tsD0DrLtodCMNhIMdFTgjcTG1xHm4EpwIQYa0AWGQWUIQCRMZ0RoKt21U0sUjvrFoD/N4sfiltCBtUGgGFwkGOiguNxc3tCPAvunI1oG5ZQgEIQgSsR0aoqg3npYJTzdExzv4iLpHl1Z4Q43NFF5bbfg1wTtQgbFPq9wpns0NP8AiYH/ANV0v0dDFC3ZhjZG3kxrWD0aF0IQCEIQceK4VBUxmKpiZLGd7XgOF+BF9x6hIVNq8wxj2u+b7ZZmwSyTTMb92OV7mj0TpQgwAhZQgFqqqZkjCyRoc1wsQdxW1CCLNJtCJYSX0wMse/Z3yN8veHUZ/mma4qwlkjYzovS1NzLHZ599ndf5kZO8wVvxc2Y9XZMnF37qhEleSVINfqydmYJweQkaR6vbf+lNnENFJ4SQ90Rtyc8/m0LbTkY7dSyXw3r3BBJXklLNJo5NL7Lox4l36NTiodWE7rGWeNg+wHSG34tlerZ8dO5ea4r26gwiU4dGdD6isIdYxw8ZHDePsD3j13KR8G0Do4CHFpmeOMlnAeDANn1BToAWPLz/AJjhpx8P7chR4S+jpezw2OJz7i/bOcwO+s572tJ2vL0SDgellfNTT1MsFM2KFtV7MsrnmSn2haxYBsksOd724J+Jh4Dh724NWRkt2nnEbb7fSOlLb5dVzpmZnct0RERqGcB1hibCpqyaMRyQA7UQJNy5rXwBp3kPEjLeKWtBMfkrqJs80YieXyscwEnZMcjmHM8e6mVh+iDzNhn0jRC6npTVRi9pJKKMOgcMsxdwve2TQndq4pHRURa4gnt6p2V7WdO9w3jkVCToQhCAQhCAQhCAQhCAQhCAQhCAQhCAQhCAQhCAQhCAQhCAQhCAQhCAQhCAQhCAQhCD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28"/>
          <a:stretch/>
        </p:blipFill>
        <p:spPr bwMode="auto">
          <a:xfrm>
            <a:off x="3649892" y="0"/>
            <a:ext cx="5468708" cy="3979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987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3400" y="457200"/>
            <a:ext cx="4495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</a:rPr>
              <a:t>I’ve Learned So Much From My Mistakes…</a:t>
            </a:r>
            <a:endParaRPr lang="en-US" sz="4800" b="1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57600" y="3581400"/>
            <a:ext cx="47501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I’m Thinking Of Making A Few More</a:t>
            </a:r>
            <a:endParaRPr lang="en-US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9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eith.hurley.STN\Desktop\Webinar Pictures\Fox-Chain-Aerial-Vie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05" y="971675"/>
            <a:ext cx="2743200" cy="207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keith.hurley.STN\Desktop\Webinar Pictures\sca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191" y="3999365"/>
            <a:ext cx="2743200" cy="2063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keith.hurley.STN\Desktop\Webinar Pictures\3-4_05-27hills_pul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371600"/>
            <a:ext cx="27432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3249205" y="1905000"/>
            <a:ext cx="1475195" cy="51802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733800" y="2767123"/>
            <a:ext cx="990600" cy="0"/>
          </a:xfrm>
          <a:prstGeom prst="straightConnector1">
            <a:avLst/>
          </a:prstGeom>
          <a:ln w="762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733800" y="2767123"/>
            <a:ext cx="0" cy="890477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886200" y="4700477"/>
            <a:ext cx="1766777" cy="0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C:\Users\keith.hurley.STN\Desktop\Webinar Pictures\fishtub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657600"/>
            <a:ext cx="2743200" cy="159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15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997493"/>
              </p:ext>
            </p:extLst>
          </p:nvPr>
        </p:nvGraphicFramePr>
        <p:xfrm>
          <a:off x="457200" y="304800"/>
          <a:ext cx="8229601" cy="17188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79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0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54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97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97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97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97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971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971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971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971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15625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date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lake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site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gear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species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length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weight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age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a1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a2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a3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a4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edge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625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06/01/13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Round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Loon Point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Trap Net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bluegill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210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254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178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223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381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413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413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625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06/01/13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Round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Loon Point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Trap Net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bluegill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243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222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145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242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335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481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490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625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06/01/13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Round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Pintail Bay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Trap Net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bluegill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135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86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195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284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292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25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06/01/13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Round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West end of dam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Trap Net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redear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142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625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06/25/13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Round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Loon Point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Trap Net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black bullhead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138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25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06/25/13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Round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Pintail Bay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Trap Net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black bullhead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179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25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06/25/13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Round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Big Creek mouth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Trap Net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bluegill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198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168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188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254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625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08/30/13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Square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Mallard Cove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Gill Net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walleye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854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355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113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241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476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484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625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08/30/13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Square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Whitetail Point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Gill Net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walleye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686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321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105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289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349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349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625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08/30/13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Square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Bobber Bay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Gill Net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white bass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211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230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973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6111"/>
              </p:ext>
            </p:extLst>
          </p:nvPr>
        </p:nvGraphicFramePr>
        <p:xfrm>
          <a:off x="533400" y="381000"/>
          <a:ext cx="8229601" cy="17188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79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0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54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97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97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97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97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971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971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971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971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15625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date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lake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site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gear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species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length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weight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age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a1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a2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a3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a4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edge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625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06/01/13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Round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Loon Point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210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254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178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223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381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413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413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625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06/01/13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Round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Loon Point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243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222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145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242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335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481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490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625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06/01/13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Round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Pintail Bay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135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86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195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284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292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25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06/01/13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Round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West end of dam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142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625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06/25/13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Round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Loon Point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138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25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06/25/13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Round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Pintail Bay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179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25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06/25/13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Round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Big Creek mouth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198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168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188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254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365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625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08/30/13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Square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Mallard Cove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854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355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113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241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476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484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625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08/30/13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Square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Whitetail Point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686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321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105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289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349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349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625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08/30/13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Square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Bobber Bay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211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230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13" marR="7813" marT="7813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472229"/>
              </p:ext>
            </p:extLst>
          </p:nvPr>
        </p:nvGraphicFramePr>
        <p:xfrm>
          <a:off x="5414434" y="5981700"/>
          <a:ext cx="1473200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tblGears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gear_UID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gear_Name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Trap Net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Gill Net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088361"/>
              </p:ext>
            </p:extLst>
          </p:nvPr>
        </p:nvGraphicFramePr>
        <p:xfrm>
          <a:off x="7315200" y="5255895"/>
          <a:ext cx="1663700" cy="14878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6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70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tblSpecies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spp_UID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spp_Name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bluegill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redear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black bullhead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walleye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white bass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421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721083"/>
              </p:ext>
            </p:extLst>
          </p:nvPr>
        </p:nvGraphicFramePr>
        <p:xfrm>
          <a:off x="457200" y="304800"/>
          <a:ext cx="8229597" cy="18300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9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0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99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94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20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20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20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3201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3201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3201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3201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663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site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gear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species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length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weight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age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a1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a2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a3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a4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edge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3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06/01/13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178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381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413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413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3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06/01/13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242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335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481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490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3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06/01/13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135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86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195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292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3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06/01/13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142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63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06/25/13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138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63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06/25/13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179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63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06/25/13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198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168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365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365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63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08/30/13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854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355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241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384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476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484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63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08/30/13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686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321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289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349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349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63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08/30/13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312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230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472229"/>
              </p:ext>
            </p:extLst>
          </p:nvPr>
        </p:nvGraphicFramePr>
        <p:xfrm>
          <a:off x="5414434" y="5981700"/>
          <a:ext cx="1473200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tblGears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gear_UID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gear_Name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Trap Net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Gill Net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088361"/>
              </p:ext>
            </p:extLst>
          </p:nvPr>
        </p:nvGraphicFramePr>
        <p:xfrm>
          <a:off x="7315200" y="5255895"/>
          <a:ext cx="1663700" cy="14878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6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70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tblSpecies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spp_UID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spp_Name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bluegill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redear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black bullhead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walleye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white bass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222856"/>
              </p:ext>
            </p:extLst>
          </p:nvPr>
        </p:nvGraphicFramePr>
        <p:xfrm>
          <a:off x="2256367" y="5029200"/>
          <a:ext cx="2730500" cy="1714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7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77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55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tblSites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site_UID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err="1" smtClean="0">
                          <a:effectLst/>
                        </a:rPr>
                        <a:t>Site_lakeUID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err="1">
                          <a:effectLst/>
                        </a:rPr>
                        <a:t>site_Name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Loon Point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Pintail Bay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West end of dam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Big Creek mouth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Mallard Cove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Whitetail Point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Bobber Bay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334326"/>
              </p:ext>
            </p:extLst>
          </p:nvPr>
        </p:nvGraphicFramePr>
        <p:xfrm>
          <a:off x="152400" y="5981700"/>
          <a:ext cx="1676400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tblLakes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lake_UID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lake_Name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Round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Square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420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81000" y="2438400"/>
            <a:ext cx="8229600" cy="18288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What is a </a:t>
            </a:r>
            <a:r>
              <a:rPr lang="en-US" dirty="0" err="1" smtClean="0">
                <a:solidFill>
                  <a:schemeClr val="bg1"/>
                </a:solidFill>
              </a:rPr>
              <a:t>datastore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cloud.addictivetips.com/wp-content/uploads/2010/03/table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304801"/>
            <a:ext cx="4642848" cy="175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indezine.com/products/powerpoint/learn/otherprograms/images/formattingexcel0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614" y="762000"/>
            <a:ext cx="3086100" cy="213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arrow-tips.com/wp-content/uploads/2007/10/create-or-open-outlook-data-fil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38600"/>
            <a:ext cx="3886200" cy="210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dynafile.com/Data/Sites/1/images/paperless-employee-files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8" t="27502" r="13069"/>
          <a:stretch/>
        </p:blipFill>
        <p:spPr bwMode="auto">
          <a:xfrm>
            <a:off x="6629400" y="3175000"/>
            <a:ext cx="2180529" cy="333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86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533140"/>
              </p:ext>
            </p:extLst>
          </p:nvPr>
        </p:nvGraphicFramePr>
        <p:xfrm>
          <a:off x="457200" y="304800"/>
          <a:ext cx="8229597" cy="18300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9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0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99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94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20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20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20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3201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3201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3201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3201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663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site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gear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species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length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weight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age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a1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a2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a3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a4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edge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3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06/01/13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178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381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413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413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3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06/01/13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242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335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481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490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3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06/01/13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135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86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195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292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3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06/01/13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142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63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06/25/13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138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63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06/25/13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179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63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06/25/13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198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168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365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365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63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08/30/13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854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355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241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384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476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484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63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08/30/13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686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321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289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349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349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63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08/30/13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312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230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18" marR="8318" marT="8318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700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709793"/>
              </p:ext>
            </p:extLst>
          </p:nvPr>
        </p:nvGraphicFramePr>
        <p:xfrm>
          <a:off x="228600" y="228600"/>
          <a:ext cx="2743200" cy="2095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tblSets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set_UID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set_Date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set_Site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set_Gear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6/1/2013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6/1/2013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6/1/2013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6/25/2013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6/25/2013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6/25/2013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8/30/2013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8/30/2013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8/30/2013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637371"/>
              </p:ext>
            </p:extLst>
          </p:nvPr>
        </p:nvGraphicFramePr>
        <p:xfrm>
          <a:off x="228600" y="2438400"/>
          <a:ext cx="6553200" cy="228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0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1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90500">
                <a:tc gridSpan="11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tblFish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fish_UID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fish_setUID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fish_sppUID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fish_length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fish_weight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fish_age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a1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a2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a3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a4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edge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254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243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222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490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135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86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142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138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179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198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168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854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355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321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349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349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230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994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961487"/>
              </p:ext>
            </p:extLst>
          </p:nvPr>
        </p:nvGraphicFramePr>
        <p:xfrm>
          <a:off x="457200" y="76200"/>
          <a:ext cx="2743200" cy="2095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tblSets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set_UID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err="1">
                          <a:effectLst/>
                        </a:rPr>
                        <a:t>set_Date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err="1">
                          <a:effectLst/>
                        </a:rPr>
                        <a:t>set_Site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err="1">
                          <a:effectLst/>
                        </a:rPr>
                        <a:t>set_Gear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6/1/2013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6/1/2013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6/1/2013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6/25/2013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6/25/2013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6/25/2013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8/30/2013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8/30/2013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8/30/2013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565796"/>
              </p:ext>
            </p:extLst>
          </p:nvPr>
        </p:nvGraphicFramePr>
        <p:xfrm>
          <a:off x="5461000" y="2590800"/>
          <a:ext cx="3149600" cy="4191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6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3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87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tblAge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age_UID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age_fishUID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age_age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age_annulus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5119194"/>
              </p:ext>
            </p:extLst>
          </p:nvPr>
        </p:nvGraphicFramePr>
        <p:xfrm>
          <a:off x="3429000" y="76200"/>
          <a:ext cx="5181600" cy="228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90500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tblFish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err="1">
                          <a:effectLst/>
                        </a:rPr>
                        <a:t>fish_UID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fish_setUID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err="1">
                          <a:effectLst/>
                        </a:rPr>
                        <a:t>fish_sppUID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err="1">
                          <a:effectLst/>
                        </a:rPr>
                        <a:t>fish_length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fish_weight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fish_age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err="1" smtClean="0">
                          <a:effectLst/>
                        </a:rPr>
                        <a:t>fish_edge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490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179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198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168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355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230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26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2548936"/>
            <a:ext cx="8077200" cy="4001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/>
              <a:t>SELECT </a:t>
            </a:r>
            <a:r>
              <a:rPr lang="en-US" sz="1000" dirty="0" err="1"/>
              <a:t>tblFish.fish_UID</a:t>
            </a:r>
            <a:r>
              <a:rPr lang="en-US" sz="1000" dirty="0"/>
              <a:t>, </a:t>
            </a:r>
            <a:r>
              <a:rPr lang="en-US" sz="1000" dirty="0" err="1"/>
              <a:t>tblAge.age_age</a:t>
            </a:r>
            <a:r>
              <a:rPr lang="en-US" sz="1000" dirty="0"/>
              <a:t>, </a:t>
            </a:r>
            <a:r>
              <a:rPr lang="en-US" sz="1000" dirty="0" smtClean="0"/>
              <a:t>[</a:t>
            </a:r>
            <a:r>
              <a:rPr lang="en-US" sz="1000" dirty="0"/>
              <a:t>Intercept]+([</a:t>
            </a:r>
            <a:r>
              <a:rPr lang="en-US" sz="1000" dirty="0" err="1"/>
              <a:t>fish_length</a:t>
            </a:r>
            <a:r>
              <a:rPr lang="en-US" sz="1000" dirty="0"/>
              <a:t>]-[Intercept])*([</a:t>
            </a:r>
            <a:r>
              <a:rPr lang="en-US" sz="1000" dirty="0" err="1"/>
              <a:t>age_annulus</a:t>
            </a:r>
            <a:r>
              <a:rPr lang="en-US" sz="1000" dirty="0"/>
              <a:t>]/[</a:t>
            </a:r>
            <a:r>
              <a:rPr lang="en-US" sz="1000" dirty="0" err="1"/>
              <a:t>fish_edge</a:t>
            </a:r>
            <a:r>
              <a:rPr lang="en-US" sz="1000" dirty="0"/>
              <a:t>]) AS LAA</a:t>
            </a:r>
          </a:p>
          <a:p>
            <a:r>
              <a:rPr lang="en-US" sz="1000" dirty="0"/>
              <a:t>FROM (</a:t>
            </a:r>
            <a:r>
              <a:rPr lang="en-US" sz="1000" dirty="0" err="1"/>
              <a:t>tblSpecies</a:t>
            </a:r>
            <a:r>
              <a:rPr lang="en-US" sz="1000" dirty="0"/>
              <a:t> INNER JOIN </a:t>
            </a:r>
            <a:r>
              <a:rPr lang="en-US" sz="1000" dirty="0" err="1"/>
              <a:t>tblFish</a:t>
            </a:r>
            <a:r>
              <a:rPr lang="en-US" sz="1000" dirty="0"/>
              <a:t> ON </a:t>
            </a:r>
            <a:r>
              <a:rPr lang="en-US" sz="1000" dirty="0" err="1"/>
              <a:t>tblSpecies.spp_UID</a:t>
            </a:r>
            <a:r>
              <a:rPr lang="en-US" sz="1000" dirty="0"/>
              <a:t> = </a:t>
            </a:r>
            <a:r>
              <a:rPr lang="en-US" sz="1000" dirty="0" err="1"/>
              <a:t>tblFish.fish_sppUID</a:t>
            </a:r>
            <a:r>
              <a:rPr lang="en-US" sz="1000" dirty="0"/>
              <a:t>) INNER JOIN </a:t>
            </a:r>
            <a:r>
              <a:rPr lang="en-US" sz="1000" dirty="0" err="1"/>
              <a:t>tblAge</a:t>
            </a:r>
            <a:r>
              <a:rPr lang="en-US" sz="1000" dirty="0"/>
              <a:t> ON </a:t>
            </a:r>
            <a:r>
              <a:rPr lang="en-US" sz="1000" dirty="0" err="1"/>
              <a:t>tblFish.fish_UID</a:t>
            </a:r>
            <a:r>
              <a:rPr lang="en-US" sz="1000" dirty="0"/>
              <a:t> = </a:t>
            </a:r>
            <a:r>
              <a:rPr lang="en-US" sz="1000" dirty="0" err="1"/>
              <a:t>tblAge.age_fishUID</a:t>
            </a:r>
            <a:r>
              <a:rPr lang="en-US" sz="1000" dirty="0"/>
              <a:t>;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61618"/>
            <a:ext cx="4840288" cy="2461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838200" y="0"/>
            <a:ext cx="7086600" cy="252353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1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2548936"/>
            <a:ext cx="8077200" cy="4001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/>
              <a:t>SELECT </a:t>
            </a:r>
            <a:r>
              <a:rPr lang="en-US" sz="1000" dirty="0" err="1"/>
              <a:t>tblFish.fish_UID</a:t>
            </a:r>
            <a:r>
              <a:rPr lang="en-US" sz="1000" dirty="0"/>
              <a:t>, </a:t>
            </a:r>
            <a:r>
              <a:rPr lang="en-US" sz="1000" dirty="0" err="1"/>
              <a:t>tblAge.age_age</a:t>
            </a:r>
            <a:r>
              <a:rPr lang="en-US" sz="1000" dirty="0"/>
              <a:t>, </a:t>
            </a:r>
            <a:r>
              <a:rPr lang="en-US" sz="1000" dirty="0" smtClean="0"/>
              <a:t>[</a:t>
            </a:r>
            <a:r>
              <a:rPr lang="en-US" sz="1000" dirty="0"/>
              <a:t>Intercept]+([</a:t>
            </a:r>
            <a:r>
              <a:rPr lang="en-US" sz="1000" dirty="0" err="1"/>
              <a:t>fish_length</a:t>
            </a:r>
            <a:r>
              <a:rPr lang="en-US" sz="1000" dirty="0"/>
              <a:t>]-[Intercept])*([</a:t>
            </a:r>
            <a:r>
              <a:rPr lang="en-US" sz="1000" dirty="0" err="1"/>
              <a:t>age_annulus</a:t>
            </a:r>
            <a:r>
              <a:rPr lang="en-US" sz="1000" dirty="0"/>
              <a:t>]/[</a:t>
            </a:r>
            <a:r>
              <a:rPr lang="en-US" sz="1000" dirty="0" err="1"/>
              <a:t>fish_edge</a:t>
            </a:r>
            <a:r>
              <a:rPr lang="en-US" sz="1000" dirty="0"/>
              <a:t>]) AS LAA</a:t>
            </a:r>
          </a:p>
          <a:p>
            <a:r>
              <a:rPr lang="en-US" sz="1000" dirty="0"/>
              <a:t>FROM (</a:t>
            </a:r>
            <a:r>
              <a:rPr lang="en-US" sz="1000" dirty="0" err="1"/>
              <a:t>tblSpecies</a:t>
            </a:r>
            <a:r>
              <a:rPr lang="en-US" sz="1000" dirty="0"/>
              <a:t> INNER JOIN </a:t>
            </a:r>
            <a:r>
              <a:rPr lang="en-US" sz="1000" dirty="0" err="1"/>
              <a:t>tblFish</a:t>
            </a:r>
            <a:r>
              <a:rPr lang="en-US" sz="1000" dirty="0"/>
              <a:t> ON </a:t>
            </a:r>
            <a:r>
              <a:rPr lang="en-US" sz="1000" dirty="0" err="1"/>
              <a:t>tblSpecies.spp_UID</a:t>
            </a:r>
            <a:r>
              <a:rPr lang="en-US" sz="1000" dirty="0"/>
              <a:t> = </a:t>
            </a:r>
            <a:r>
              <a:rPr lang="en-US" sz="1000" dirty="0" err="1"/>
              <a:t>tblFish.fish_sppUID</a:t>
            </a:r>
            <a:r>
              <a:rPr lang="en-US" sz="1000" dirty="0"/>
              <a:t>) INNER JOIN </a:t>
            </a:r>
            <a:r>
              <a:rPr lang="en-US" sz="1000" dirty="0" err="1"/>
              <a:t>tblAge</a:t>
            </a:r>
            <a:r>
              <a:rPr lang="en-US" sz="1000" dirty="0"/>
              <a:t> ON </a:t>
            </a:r>
            <a:r>
              <a:rPr lang="en-US" sz="1000" dirty="0" err="1"/>
              <a:t>tblFish.fish_UID</a:t>
            </a:r>
            <a:r>
              <a:rPr lang="en-US" sz="1000" dirty="0"/>
              <a:t> = </a:t>
            </a:r>
            <a:r>
              <a:rPr lang="en-US" sz="1000" dirty="0" err="1"/>
              <a:t>tblAge.age_fishUID</a:t>
            </a:r>
            <a:r>
              <a:rPr lang="en-US" sz="1000" dirty="0"/>
              <a:t>;</a:t>
            </a:r>
          </a:p>
        </p:txBody>
      </p:sp>
      <p:sp>
        <p:nvSpPr>
          <p:cNvPr id="3" name="Rectangle 2"/>
          <p:cNvSpPr/>
          <p:nvPr/>
        </p:nvSpPr>
        <p:spPr>
          <a:xfrm>
            <a:off x="482600" y="4753787"/>
            <a:ext cx="8115300" cy="70788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/>
              <a:t>SELECT </a:t>
            </a:r>
            <a:r>
              <a:rPr lang="en-US" sz="1000" dirty="0" err="1"/>
              <a:t>tblFish.fish_UID</a:t>
            </a:r>
            <a:r>
              <a:rPr lang="en-US" sz="1000" dirty="0"/>
              <a:t>, </a:t>
            </a:r>
            <a:r>
              <a:rPr lang="en-US" sz="1000" dirty="0" err="1"/>
              <a:t>tblAge.age_age</a:t>
            </a:r>
            <a:r>
              <a:rPr lang="en-US" sz="1000" dirty="0"/>
              <a:t>, [Intercept]+([</a:t>
            </a:r>
            <a:r>
              <a:rPr lang="en-US" sz="1000" dirty="0" err="1"/>
              <a:t>fish_length</a:t>
            </a:r>
            <a:r>
              <a:rPr lang="en-US" sz="1000" dirty="0"/>
              <a:t>]-[Intercept])*([age_annulus1]/[</a:t>
            </a:r>
            <a:r>
              <a:rPr lang="en-US" sz="1000" dirty="0" err="1"/>
              <a:t>fish_edge</a:t>
            </a:r>
            <a:r>
              <a:rPr lang="en-US" sz="1000" dirty="0"/>
              <a:t>]) AS LAA1, [Intercept]+([</a:t>
            </a:r>
            <a:r>
              <a:rPr lang="en-US" sz="1000" dirty="0" err="1"/>
              <a:t>fish_length</a:t>
            </a:r>
            <a:r>
              <a:rPr lang="en-US" sz="1000" dirty="0"/>
              <a:t>]-[Intercept])*([age_annulus2]/[</a:t>
            </a:r>
            <a:r>
              <a:rPr lang="en-US" sz="1000" dirty="0" err="1"/>
              <a:t>fish_edge</a:t>
            </a:r>
            <a:r>
              <a:rPr lang="en-US" sz="1000" dirty="0"/>
              <a:t>]) AS LAA2, [Intercept]+([</a:t>
            </a:r>
            <a:r>
              <a:rPr lang="en-US" sz="1000" dirty="0" err="1"/>
              <a:t>fish_length</a:t>
            </a:r>
            <a:r>
              <a:rPr lang="en-US" sz="1000" dirty="0"/>
              <a:t>]-[Intercept])*([age_annulus3]/[</a:t>
            </a:r>
            <a:r>
              <a:rPr lang="en-US" sz="1000" dirty="0" err="1"/>
              <a:t>fish_edge</a:t>
            </a:r>
            <a:r>
              <a:rPr lang="en-US" sz="1000" dirty="0"/>
              <a:t>]) AS LAA3, [Intercept]+([</a:t>
            </a:r>
            <a:r>
              <a:rPr lang="en-US" sz="1000" dirty="0" err="1"/>
              <a:t>fish_length</a:t>
            </a:r>
            <a:r>
              <a:rPr lang="en-US" sz="1000" dirty="0"/>
              <a:t>]-[Intercept])*([age_annulus4]/[</a:t>
            </a:r>
            <a:r>
              <a:rPr lang="en-US" sz="1000" dirty="0" err="1"/>
              <a:t>fish_edge</a:t>
            </a:r>
            <a:r>
              <a:rPr lang="en-US" sz="1000" dirty="0"/>
              <a:t>]) AS </a:t>
            </a:r>
            <a:r>
              <a:rPr lang="en-US" sz="1000" dirty="0" smtClean="0"/>
              <a:t>LAA4 FROM </a:t>
            </a:r>
            <a:r>
              <a:rPr lang="en-US" sz="1000" dirty="0"/>
              <a:t>(</a:t>
            </a:r>
            <a:r>
              <a:rPr lang="en-US" sz="1000" dirty="0" err="1"/>
              <a:t>tblSpecies</a:t>
            </a:r>
            <a:r>
              <a:rPr lang="en-US" sz="1000" dirty="0"/>
              <a:t> INNER JOIN </a:t>
            </a:r>
            <a:r>
              <a:rPr lang="en-US" sz="1000" dirty="0" err="1"/>
              <a:t>tblFish</a:t>
            </a:r>
            <a:r>
              <a:rPr lang="en-US" sz="1000" dirty="0"/>
              <a:t> ON </a:t>
            </a:r>
            <a:r>
              <a:rPr lang="en-US" sz="1000" dirty="0" err="1"/>
              <a:t>tblSpecies.spp_UID</a:t>
            </a:r>
            <a:r>
              <a:rPr lang="en-US" sz="1000" dirty="0"/>
              <a:t> = </a:t>
            </a:r>
            <a:r>
              <a:rPr lang="en-US" sz="1000" dirty="0" err="1"/>
              <a:t>tblFish.fish_sppUID</a:t>
            </a:r>
            <a:r>
              <a:rPr lang="en-US" sz="1000" dirty="0"/>
              <a:t>) INNER JOIN </a:t>
            </a:r>
            <a:r>
              <a:rPr lang="en-US" sz="1000" dirty="0" err="1"/>
              <a:t>tblAge</a:t>
            </a:r>
            <a:r>
              <a:rPr lang="en-US" sz="1000" dirty="0"/>
              <a:t> ON </a:t>
            </a:r>
            <a:r>
              <a:rPr lang="en-US" sz="1000" dirty="0" err="1"/>
              <a:t>tblFish.fish_UID</a:t>
            </a:r>
            <a:r>
              <a:rPr lang="en-US" sz="1000" dirty="0"/>
              <a:t> = </a:t>
            </a:r>
            <a:r>
              <a:rPr lang="en-US" sz="1000" dirty="0" err="1"/>
              <a:t>tblAge.age_fishUID</a:t>
            </a:r>
            <a:r>
              <a:rPr lang="en-US" sz="1000" dirty="0"/>
              <a:t>;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61618"/>
            <a:ext cx="4840288" cy="2461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588" y="3151668"/>
            <a:ext cx="4267200" cy="1564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838200" y="0"/>
            <a:ext cx="7086600" cy="252353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47900" y="2981180"/>
            <a:ext cx="4648200" cy="173450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5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2548936"/>
            <a:ext cx="8077200" cy="4001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/>
              <a:t>SELECT </a:t>
            </a:r>
            <a:r>
              <a:rPr lang="en-US" sz="1000" dirty="0" err="1"/>
              <a:t>tblFish.fish_UID</a:t>
            </a:r>
            <a:r>
              <a:rPr lang="en-US" sz="1000" dirty="0"/>
              <a:t>, </a:t>
            </a:r>
            <a:r>
              <a:rPr lang="en-US" sz="1000" dirty="0" err="1"/>
              <a:t>tblAge.age_age</a:t>
            </a:r>
            <a:r>
              <a:rPr lang="en-US" sz="1000" dirty="0"/>
              <a:t>, </a:t>
            </a:r>
            <a:r>
              <a:rPr lang="en-US" sz="1000" dirty="0" smtClean="0"/>
              <a:t>[</a:t>
            </a:r>
            <a:r>
              <a:rPr lang="en-US" sz="1000" dirty="0"/>
              <a:t>Intercept]+([</a:t>
            </a:r>
            <a:r>
              <a:rPr lang="en-US" sz="1000" dirty="0" err="1"/>
              <a:t>fish_length</a:t>
            </a:r>
            <a:r>
              <a:rPr lang="en-US" sz="1000" dirty="0"/>
              <a:t>]-[Intercept])*([</a:t>
            </a:r>
            <a:r>
              <a:rPr lang="en-US" sz="1000" dirty="0" err="1"/>
              <a:t>age_annulus</a:t>
            </a:r>
            <a:r>
              <a:rPr lang="en-US" sz="1000" dirty="0"/>
              <a:t>]/[</a:t>
            </a:r>
            <a:r>
              <a:rPr lang="en-US" sz="1000" dirty="0" err="1"/>
              <a:t>fish_edge</a:t>
            </a:r>
            <a:r>
              <a:rPr lang="en-US" sz="1000" dirty="0"/>
              <a:t>]) AS LAA</a:t>
            </a:r>
          </a:p>
          <a:p>
            <a:r>
              <a:rPr lang="en-US" sz="1000" dirty="0"/>
              <a:t>FROM (</a:t>
            </a:r>
            <a:r>
              <a:rPr lang="en-US" sz="1000" dirty="0" err="1"/>
              <a:t>tblSpecies</a:t>
            </a:r>
            <a:r>
              <a:rPr lang="en-US" sz="1000" dirty="0"/>
              <a:t> INNER JOIN </a:t>
            </a:r>
            <a:r>
              <a:rPr lang="en-US" sz="1000" dirty="0" err="1"/>
              <a:t>tblFish</a:t>
            </a:r>
            <a:r>
              <a:rPr lang="en-US" sz="1000" dirty="0"/>
              <a:t> ON </a:t>
            </a:r>
            <a:r>
              <a:rPr lang="en-US" sz="1000" dirty="0" err="1"/>
              <a:t>tblSpecies.spp_UID</a:t>
            </a:r>
            <a:r>
              <a:rPr lang="en-US" sz="1000" dirty="0"/>
              <a:t> = </a:t>
            </a:r>
            <a:r>
              <a:rPr lang="en-US" sz="1000" dirty="0" err="1"/>
              <a:t>tblFish.fish_sppUID</a:t>
            </a:r>
            <a:r>
              <a:rPr lang="en-US" sz="1000" dirty="0"/>
              <a:t>) INNER JOIN </a:t>
            </a:r>
            <a:r>
              <a:rPr lang="en-US" sz="1000" dirty="0" err="1"/>
              <a:t>tblAge</a:t>
            </a:r>
            <a:r>
              <a:rPr lang="en-US" sz="1000" dirty="0"/>
              <a:t> ON </a:t>
            </a:r>
            <a:r>
              <a:rPr lang="en-US" sz="1000" dirty="0" err="1"/>
              <a:t>tblFish.fish_UID</a:t>
            </a:r>
            <a:r>
              <a:rPr lang="en-US" sz="1000" dirty="0"/>
              <a:t> = </a:t>
            </a:r>
            <a:r>
              <a:rPr lang="en-US" sz="1000" dirty="0" err="1"/>
              <a:t>tblAge.age_fishUID</a:t>
            </a:r>
            <a:r>
              <a:rPr lang="en-US" sz="1000" dirty="0"/>
              <a:t>;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61618"/>
            <a:ext cx="4840288" cy="2461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588" y="3151668"/>
            <a:ext cx="4267200" cy="1564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838200" y="0"/>
            <a:ext cx="7086600" cy="252353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47900" y="2981180"/>
            <a:ext cx="4648200" cy="173450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82600" y="5562600"/>
            <a:ext cx="8115300" cy="116955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/>
              <a:t>SELECT </a:t>
            </a:r>
            <a:r>
              <a:rPr lang="en-US" sz="1000" dirty="0" err="1"/>
              <a:t>tblFish.fish_UID</a:t>
            </a:r>
            <a:r>
              <a:rPr lang="en-US" sz="1000" dirty="0"/>
              <a:t>, </a:t>
            </a:r>
            <a:r>
              <a:rPr lang="en-US" sz="1000" dirty="0" err="1"/>
              <a:t>tblAge.age_age</a:t>
            </a:r>
            <a:r>
              <a:rPr lang="en-US" sz="1000" dirty="0"/>
              <a:t>, [Intercept]+([</a:t>
            </a:r>
            <a:r>
              <a:rPr lang="en-US" sz="1000" dirty="0" err="1"/>
              <a:t>fish_length</a:t>
            </a:r>
            <a:r>
              <a:rPr lang="en-US" sz="1000" dirty="0"/>
              <a:t>]-[Intercept])*([age_annulus1]/[</a:t>
            </a:r>
            <a:r>
              <a:rPr lang="en-US" sz="1000" dirty="0" err="1"/>
              <a:t>fish_edge</a:t>
            </a:r>
            <a:r>
              <a:rPr lang="en-US" sz="1000" dirty="0"/>
              <a:t>]) AS LAA1, [Intercept]+([</a:t>
            </a:r>
            <a:r>
              <a:rPr lang="en-US" sz="1000" dirty="0" err="1"/>
              <a:t>fish_length</a:t>
            </a:r>
            <a:r>
              <a:rPr lang="en-US" sz="1000" dirty="0"/>
              <a:t>]-[Intercept])*([age_annulus2]/[</a:t>
            </a:r>
            <a:r>
              <a:rPr lang="en-US" sz="1000" dirty="0" err="1"/>
              <a:t>fish_edge</a:t>
            </a:r>
            <a:r>
              <a:rPr lang="en-US" sz="1000" dirty="0"/>
              <a:t>]) AS LAA2, [Intercept]+([</a:t>
            </a:r>
            <a:r>
              <a:rPr lang="en-US" sz="1000" dirty="0" err="1"/>
              <a:t>fish_length</a:t>
            </a:r>
            <a:r>
              <a:rPr lang="en-US" sz="1000" dirty="0"/>
              <a:t>]-[Intercept])*([age_annulus3]/[</a:t>
            </a:r>
            <a:r>
              <a:rPr lang="en-US" sz="1000" dirty="0" err="1"/>
              <a:t>fish_edge</a:t>
            </a:r>
            <a:r>
              <a:rPr lang="en-US" sz="1000" dirty="0"/>
              <a:t>]) AS LAA3, [Intercept]+([</a:t>
            </a:r>
            <a:r>
              <a:rPr lang="en-US" sz="1000" dirty="0" err="1"/>
              <a:t>fish_length</a:t>
            </a:r>
            <a:r>
              <a:rPr lang="en-US" sz="1000" dirty="0"/>
              <a:t>]-[Intercept])*([age_annulus4]/[</a:t>
            </a:r>
            <a:r>
              <a:rPr lang="en-US" sz="1000" dirty="0" err="1"/>
              <a:t>fish_edge</a:t>
            </a:r>
            <a:r>
              <a:rPr lang="en-US" sz="1000" dirty="0"/>
              <a:t>]) AS LAA4, [Intercept]+([</a:t>
            </a:r>
            <a:r>
              <a:rPr lang="en-US" sz="1000" dirty="0" err="1"/>
              <a:t>fish_length</a:t>
            </a:r>
            <a:r>
              <a:rPr lang="en-US" sz="1000" dirty="0"/>
              <a:t>]-[Intercept])*([age_annulus5]/[</a:t>
            </a:r>
            <a:r>
              <a:rPr lang="en-US" sz="1000" dirty="0" err="1"/>
              <a:t>fish_edge</a:t>
            </a:r>
            <a:r>
              <a:rPr lang="en-US" sz="1000" dirty="0"/>
              <a:t>]) AS LAA5, [Intercept]+([</a:t>
            </a:r>
            <a:r>
              <a:rPr lang="en-US" sz="1000" dirty="0" err="1"/>
              <a:t>fish_length</a:t>
            </a:r>
            <a:r>
              <a:rPr lang="en-US" sz="1000" dirty="0"/>
              <a:t>]-[Intercept])*([age_annulus6]/[</a:t>
            </a:r>
            <a:r>
              <a:rPr lang="en-US" sz="1000" dirty="0" err="1"/>
              <a:t>fish_edge</a:t>
            </a:r>
            <a:r>
              <a:rPr lang="en-US" sz="1000" dirty="0"/>
              <a:t>]) AS LAA6, [Intercept]+([</a:t>
            </a:r>
            <a:r>
              <a:rPr lang="en-US" sz="1000" dirty="0" err="1"/>
              <a:t>fish_length</a:t>
            </a:r>
            <a:r>
              <a:rPr lang="en-US" sz="1000" dirty="0"/>
              <a:t>]-[Intercept])*([age_annulus7]/[</a:t>
            </a:r>
            <a:r>
              <a:rPr lang="en-US" sz="1000" dirty="0" err="1"/>
              <a:t>fish_edge</a:t>
            </a:r>
            <a:r>
              <a:rPr lang="en-US" sz="1000" dirty="0"/>
              <a:t>]) AS LAA7, [Intercept]+([</a:t>
            </a:r>
            <a:r>
              <a:rPr lang="en-US" sz="1000" dirty="0" err="1"/>
              <a:t>fish_length</a:t>
            </a:r>
            <a:r>
              <a:rPr lang="en-US" sz="1000" dirty="0"/>
              <a:t>]-[Intercept])*([age_annulus8]/[</a:t>
            </a:r>
            <a:r>
              <a:rPr lang="en-US" sz="1000" dirty="0" err="1"/>
              <a:t>fish_edge</a:t>
            </a:r>
            <a:r>
              <a:rPr lang="en-US" sz="1000" dirty="0"/>
              <a:t>]) AS LAA8, [Intercept]+([</a:t>
            </a:r>
            <a:r>
              <a:rPr lang="en-US" sz="1000" dirty="0" err="1"/>
              <a:t>fish_length</a:t>
            </a:r>
            <a:r>
              <a:rPr lang="en-US" sz="1000" dirty="0"/>
              <a:t>]-[Intercept])*([age_annulus9]/[</a:t>
            </a:r>
            <a:r>
              <a:rPr lang="en-US" sz="1000" dirty="0" err="1"/>
              <a:t>fish_edge</a:t>
            </a:r>
            <a:r>
              <a:rPr lang="en-US" sz="1000" dirty="0"/>
              <a:t>]) AS LAA9, [Intercept]+([</a:t>
            </a:r>
            <a:r>
              <a:rPr lang="en-US" sz="1000" dirty="0" err="1"/>
              <a:t>fish_length</a:t>
            </a:r>
            <a:r>
              <a:rPr lang="en-US" sz="1000" dirty="0"/>
              <a:t>]-[Intercept])*([age_annulus10]/[</a:t>
            </a:r>
            <a:r>
              <a:rPr lang="en-US" sz="1000" dirty="0" err="1"/>
              <a:t>fish_edge</a:t>
            </a:r>
            <a:r>
              <a:rPr lang="en-US" sz="1000" dirty="0"/>
              <a:t>]) AS LAA10 FROM (</a:t>
            </a:r>
            <a:r>
              <a:rPr lang="en-US" sz="1000" dirty="0" err="1"/>
              <a:t>tblSpecies</a:t>
            </a:r>
            <a:r>
              <a:rPr lang="en-US" sz="1000" dirty="0"/>
              <a:t> INNER JOIN </a:t>
            </a:r>
            <a:r>
              <a:rPr lang="en-US" sz="1000" dirty="0" err="1"/>
              <a:t>tblFish</a:t>
            </a:r>
            <a:r>
              <a:rPr lang="en-US" sz="1000" dirty="0"/>
              <a:t> ON </a:t>
            </a:r>
            <a:r>
              <a:rPr lang="en-US" sz="1000" dirty="0" err="1"/>
              <a:t>tblSpecies.spp_UID</a:t>
            </a:r>
            <a:r>
              <a:rPr lang="en-US" sz="1000" dirty="0"/>
              <a:t> = </a:t>
            </a:r>
            <a:r>
              <a:rPr lang="en-US" sz="1000" dirty="0" err="1"/>
              <a:t>tblFish.fish_sppUID</a:t>
            </a:r>
            <a:r>
              <a:rPr lang="en-US" sz="1000" dirty="0"/>
              <a:t>) INNER JOIN </a:t>
            </a:r>
            <a:r>
              <a:rPr lang="en-US" sz="1000" dirty="0" err="1"/>
              <a:t>tblAge</a:t>
            </a:r>
            <a:r>
              <a:rPr lang="en-US" sz="1000" dirty="0"/>
              <a:t> ON </a:t>
            </a:r>
            <a:r>
              <a:rPr lang="en-US" sz="1000" dirty="0" err="1"/>
              <a:t>tblFish.fish_UID</a:t>
            </a:r>
            <a:r>
              <a:rPr lang="en-US" sz="1000" dirty="0"/>
              <a:t> = </a:t>
            </a:r>
            <a:r>
              <a:rPr lang="en-US" sz="1000" dirty="0" err="1"/>
              <a:t>tblAge.age_fishUID</a:t>
            </a:r>
            <a:r>
              <a:rPr lang="en-US" sz="10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57833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3" y="295275"/>
            <a:ext cx="7762875" cy="626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6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65" y="597694"/>
            <a:ext cx="8481070" cy="566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236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8" y="876300"/>
            <a:ext cx="8690604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039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4708" y="645201"/>
            <a:ext cx="6332183" cy="6863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400" dirty="0" smtClean="0">
                <a:solidFill>
                  <a:schemeClr val="bg1"/>
                </a:solidFill>
              </a:rPr>
              <a:t>Text fields</a:t>
            </a:r>
            <a:r>
              <a:rPr lang="en-US" sz="4400" dirty="0">
                <a:solidFill>
                  <a:schemeClr val="bg1"/>
                </a:solidFill>
              </a:rPr>
              <a:t>	</a:t>
            </a:r>
            <a:endParaRPr lang="en-US" sz="4400" dirty="0" smtClean="0">
              <a:solidFill>
                <a:schemeClr val="bg1"/>
              </a:solidFill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text vs memo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text vs number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empty string vs null</a:t>
            </a:r>
            <a:r>
              <a:rPr lang="en-US" sz="4400" dirty="0">
                <a:solidFill>
                  <a:schemeClr val="bg1"/>
                </a:solidFill>
              </a:rPr>
              <a:t>	</a:t>
            </a:r>
            <a:endParaRPr lang="en-US" sz="4400" dirty="0" smtClean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400" dirty="0" smtClean="0">
                <a:solidFill>
                  <a:schemeClr val="bg1"/>
                </a:solidFill>
              </a:rPr>
              <a:t>Date/time fields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400" dirty="0" smtClean="0">
                <a:solidFill>
                  <a:schemeClr val="bg1"/>
                </a:solidFill>
              </a:rPr>
              <a:t>Boolean/bit fields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400" dirty="0" smtClean="0">
                <a:solidFill>
                  <a:schemeClr val="bg1"/>
                </a:solidFill>
              </a:rPr>
              <a:t>Integer/Double/Decimal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400" dirty="0" smtClean="0">
                <a:solidFill>
                  <a:schemeClr val="bg1"/>
                </a:solidFill>
              </a:rPr>
              <a:t>Specialty Fields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400" dirty="0" err="1" smtClean="0">
                <a:solidFill>
                  <a:schemeClr val="bg1"/>
                </a:solidFill>
              </a:rPr>
              <a:t>Nullable</a:t>
            </a:r>
            <a:r>
              <a:rPr lang="en-US" sz="4400" dirty="0" smtClean="0">
                <a:solidFill>
                  <a:schemeClr val="bg1"/>
                </a:solidFill>
              </a:rPr>
              <a:t> fields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38400" y="228599"/>
            <a:ext cx="61635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>
                <a:solidFill>
                  <a:schemeClr val="bg1"/>
                </a:solidFill>
              </a:rPr>
              <a:t>Data </a:t>
            </a:r>
            <a:r>
              <a:rPr lang="en-US" sz="4400" b="1" dirty="0" smtClean="0">
                <a:solidFill>
                  <a:schemeClr val="bg1"/>
                </a:solidFill>
              </a:rPr>
              <a:t>types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82944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CCFF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CCFF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CCFF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CC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CC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CC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CC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CC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CC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81000" y="2438400"/>
            <a:ext cx="8229600" cy="18288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What is a database?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cloud.addictivetips.com/wp-content/uploads/2010/03/table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304801"/>
            <a:ext cx="4642848" cy="175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indezine.com/products/powerpoint/learn/otherprograms/images/formattingexcel0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614" y="762000"/>
            <a:ext cx="3086100" cy="213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arrow-tips.com/wp-content/uploads/2007/10/create-or-open-outlook-data-fil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38600"/>
            <a:ext cx="3886200" cy="210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dynafile.com/Data/Sites/1/images/paperless-employee-files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8" t="27502" r="13069"/>
          <a:stretch/>
        </p:blipFill>
        <p:spPr bwMode="auto">
          <a:xfrm>
            <a:off x="6629400" y="3175000"/>
            <a:ext cx="2180529" cy="333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&quot;No&quot; Symbol 2"/>
          <p:cNvSpPr/>
          <p:nvPr/>
        </p:nvSpPr>
        <p:spPr>
          <a:xfrm>
            <a:off x="1409700" y="3763697"/>
            <a:ext cx="2743200" cy="2650597"/>
          </a:xfrm>
          <a:prstGeom prst="noSmoking">
            <a:avLst>
              <a:gd name="adj" fmla="val 341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&quot;No&quot; Symbol 7"/>
          <p:cNvSpPr/>
          <p:nvPr/>
        </p:nvSpPr>
        <p:spPr>
          <a:xfrm>
            <a:off x="6343650" y="3514823"/>
            <a:ext cx="2743200" cy="2650597"/>
          </a:xfrm>
          <a:prstGeom prst="noSmoking">
            <a:avLst>
              <a:gd name="adj" fmla="val 341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&quot;No&quot; Symbol 8"/>
          <p:cNvSpPr/>
          <p:nvPr/>
        </p:nvSpPr>
        <p:spPr>
          <a:xfrm>
            <a:off x="5579117" y="502140"/>
            <a:ext cx="2743200" cy="2650597"/>
          </a:xfrm>
          <a:prstGeom prst="noSmoking">
            <a:avLst>
              <a:gd name="adj" fmla="val 341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86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720544"/>
              </p:ext>
            </p:extLst>
          </p:nvPr>
        </p:nvGraphicFramePr>
        <p:xfrm>
          <a:off x="76200" y="161600"/>
          <a:ext cx="8991600" cy="6281464"/>
        </p:xfrm>
        <a:graphic>
          <a:graphicData uri="http://schemas.openxmlformats.org/drawingml/2006/table">
            <a:tbl>
              <a:tblPr/>
              <a:tblGrid>
                <a:gridCol w="15914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57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4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665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verdana"/>
                        </a:rPr>
                        <a:t>Data type</a:t>
                      </a:r>
                    </a:p>
                  </a:txBody>
                  <a:tcPr marL="9426" marR="9426" marT="9426" marB="9426">
                    <a:lnL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rgbClr val="FFFFFF"/>
                          </a:solidFill>
                          <a:effectLst/>
                          <a:latin typeface="verdana"/>
                        </a:rPr>
                        <a:t>Description</a:t>
                      </a:r>
                    </a:p>
                  </a:txBody>
                  <a:tcPr marL="9426" marR="9426" marT="9426" marB="9426">
                    <a:lnL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rgbClr val="FFFFFF"/>
                          </a:solidFill>
                          <a:effectLst/>
                          <a:latin typeface="verdana"/>
                        </a:rPr>
                        <a:t>Storage</a:t>
                      </a:r>
                    </a:p>
                  </a:txBody>
                  <a:tcPr marL="9426" marR="9426" marT="9426" marB="9426">
                    <a:lnL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443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  <a:latin typeface="verdana"/>
                        </a:rPr>
                        <a:t>Text</a:t>
                      </a:r>
                    </a:p>
                  </a:txBody>
                  <a:tcPr marL="15711" marR="15711" marT="21995" marB="2199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  <a:latin typeface="verdana"/>
                        </a:rPr>
                        <a:t>Use for text or combinations of text and numbers. 255 characters maximum</a:t>
                      </a:r>
                    </a:p>
                  </a:txBody>
                  <a:tcPr marL="15711" marR="15711" marT="21995" marB="2199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  <a:latin typeface="verdana"/>
                        </a:rPr>
                        <a:t> </a:t>
                      </a:r>
                    </a:p>
                  </a:txBody>
                  <a:tcPr marL="15711" marR="15711" marT="21995" marB="2199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696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  <a:latin typeface="verdana"/>
                        </a:rPr>
                        <a:t>Memo</a:t>
                      </a:r>
                    </a:p>
                  </a:txBody>
                  <a:tcPr marL="15711" marR="15711" marT="21995" marB="2199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  <a:latin typeface="verdana"/>
                        </a:rPr>
                        <a:t>Memo is used for larger amounts of text. Stores up to 65,536 characters. </a:t>
                      </a:r>
                      <a:r>
                        <a:rPr lang="en-US" sz="1400" b="1">
                          <a:effectLst/>
                          <a:latin typeface="verdana"/>
                        </a:rPr>
                        <a:t>Note:</a:t>
                      </a:r>
                      <a:r>
                        <a:rPr lang="en-US" sz="1400">
                          <a:effectLst/>
                          <a:latin typeface="verdana"/>
                        </a:rPr>
                        <a:t> You cannot sort a memo field. However, they are searchable</a:t>
                      </a:r>
                    </a:p>
                  </a:txBody>
                  <a:tcPr marL="15711" marR="15711" marT="21995" marB="2199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  <a:latin typeface="verdana"/>
                        </a:rPr>
                        <a:t> </a:t>
                      </a:r>
                    </a:p>
                  </a:txBody>
                  <a:tcPr marL="15711" marR="15711" marT="21995" marB="2199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427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  <a:latin typeface="verdana"/>
                        </a:rPr>
                        <a:t>Byte</a:t>
                      </a:r>
                    </a:p>
                  </a:txBody>
                  <a:tcPr marL="15711" marR="15711" marT="21995" marB="2199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  <a:latin typeface="verdana"/>
                        </a:rPr>
                        <a:t>Allows whole numbers from 0 to 255</a:t>
                      </a:r>
                    </a:p>
                  </a:txBody>
                  <a:tcPr marL="15711" marR="15711" marT="21995" marB="2199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  <a:latin typeface="verdana"/>
                        </a:rPr>
                        <a:t>1 byte</a:t>
                      </a:r>
                    </a:p>
                  </a:txBody>
                  <a:tcPr marL="15711" marR="15711" marT="21995" marB="2199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5293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  <a:latin typeface="verdana"/>
                        </a:rPr>
                        <a:t>Integer</a:t>
                      </a:r>
                    </a:p>
                  </a:txBody>
                  <a:tcPr marL="15711" marR="15711" marT="21995" marB="2199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  <a:latin typeface="verdana"/>
                        </a:rPr>
                        <a:t>Allows whole numbers between -32,768 and 32,767</a:t>
                      </a:r>
                    </a:p>
                  </a:txBody>
                  <a:tcPr marL="15711" marR="15711" marT="21995" marB="2199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  <a:latin typeface="verdana"/>
                        </a:rPr>
                        <a:t>2 bytes</a:t>
                      </a:r>
                    </a:p>
                  </a:txBody>
                  <a:tcPr marL="15711" marR="15711" marT="21995" marB="2199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5293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  <a:latin typeface="verdana"/>
                        </a:rPr>
                        <a:t>Long</a:t>
                      </a:r>
                    </a:p>
                  </a:txBody>
                  <a:tcPr marL="15711" marR="15711" marT="21995" marB="2199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  <a:latin typeface="verdana"/>
                        </a:rPr>
                        <a:t>Allows whole numbers between -2,147,483,648 and 2,147,483,647</a:t>
                      </a:r>
                    </a:p>
                  </a:txBody>
                  <a:tcPr marL="15711" marR="15711" marT="21995" marB="2199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  <a:latin typeface="verdana"/>
                        </a:rPr>
                        <a:t>4 bytes</a:t>
                      </a:r>
                    </a:p>
                  </a:txBody>
                  <a:tcPr marL="15711" marR="15711" marT="21995" marB="2199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5293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  <a:latin typeface="verdana"/>
                        </a:rPr>
                        <a:t>Single</a:t>
                      </a:r>
                    </a:p>
                  </a:txBody>
                  <a:tcPr marL="15711" marR="15711" marT="21995" marB="2199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  <a:latin typeface="verdana"/>
                        </a:rPr>
                        <a:t>Single precision floating-point. Will handle most decimals</a:t>
                      </a:r>
                    </a:p>
                  </a:txBody>
                  <a:tcPr marL="15711" marR="15711" marT="21995" marB="2199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  <a:latin typeface="verdana"/>
                        </a:rPr>
                        <a:t>4 bytes</a:t>
                      </a:r>
                    </a:p>
                  </a:txBody>
                  <a:tcPr marL="15711" marR="15711" marT="21995" marB="2199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5293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  <a:latin typeface="verdana"/>
                        </a:rPr>
                        <a:t>Double</a:t>
                      </a:r>
                    </a:p>
                  </a:txBody>
                  <a:tcPr marL="15711" marR="15711" marT="21995" marB="2199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  <a:latin typeface="verdana"/>
                        </a:rPr>
                        <a:t>Double precision floating-point. Will handle most decimals</a:t>
                      </a:r>
                    </a:p>
                  </a:txBody>
                  <a:tcPr marL="15711" marR="15711" marT="21995" marB="2199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  <a:latin typeface="verdana"/>
                        </a:rPr>
                        <a:t>8 bytes</a:t>
                      </a:r>
                    </a:p>
                  </a:txBody>
                  <a:tcPr marL="15711" marR="15711" marT="21995" marB="2199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443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  <a:latin typeface="verdana"/>
                        </a:rPr>
                        <a:t>Currency</a:t>
                      </a:r>
                    </a:p>
                  </a:txBody>
                  <a:tcPr marL="15711" marR="15711" marT="21995" marB="2199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  <a:latin typeface="verdana"/>
                        </a:rPr>
                        <a:t>Use for currency. Holds up to 15 digits of whole dollars, plus 4 decimal places. </a:t>
                      </a:r>
                      <a:r>
                        <a:rPr lang="en-US" sz="1400" b="1">
                          <a:effectLst/>
                          <a:latin typeface="verdana"/>
                        </a:rPr>
                        <a:t>Tip:</a:t>
                      </a:r>
                      <a:r>
                        <a:rPr lang="en-US" sz="1400">
                          <a:effectLst/>
                          <a:latin typeface="verdana"/>
                        </a:rPr>
                        <a:t>You can choose which country's currency to use</a:t>
                      </a:r>
                    </a:p>
                  </a:txBody>
                  <a:tcPr marL="15711" marR="15711" marT="21995" marB="2199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  <a:latin typeface="verdana"/>
                        </a:rPr>
                        <a:t>8 bytes</a:t>
                      </a:r>
                    </a:p>
                  </a:txBody>
                  <a:tcPr marL="15711" marR="15711" marT="21995" marB="2199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443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  <a:latin typeface="verdana"/>
                        </a:rPr>
                        <a:t>AutoNumber</a:t>
                      </a:r>
                    </a:p>
                  </a:txBody>
                  <a:tcPr marL="15711" marR="15711" marT="21995" marB="2199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  <a:latin typeface="verdana"/>
                        </a:rPr>
                        <a:t>AutoNumber fields automatically give each record its own number, usually starting at 1</a:t>
                      </a:r>
                    </a:p>
                  </a:txBody>
                  <a:tcPr marL="15711" marR="15711" marT="21995" marB="2199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  <a:latin typeface="verdana"/>
                        </a:rPr>
                        <a:t>4 bytes</a:t>
                      </a:r>
                    </a:p>
                  </a:txBody>
                  <a:tcPr marL="15711" marR="15711" marT="21995" marB="2199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5293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  <a:latin typeface="verdana"/>
                        </a:rPr>
                        <a:t>Date/Time</a:t>
                      </a:r>
                    </a:p>
                  </a:txBody>
                  <a:tcPr marL="15711" marR="15711" marT="21995" marB="2199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  <a:latin typeface="verdana"/>
                        </a:rPr>
                        <a:t>Use for dates and times</a:t>
                      </a:r>
                    </a:p>
                  </a:txBody>
                  <a:tcPr marL="15711" marR="15711" marT="21995" marB="2199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  <a:latin typeface="verdana"/>
                        </a:rPr>
                        <a:t>8 bytes</a:t>
                      </a:r>
                    </a:p>
                  </a:txBody>
                  <a:tcPr marL="15711" marR="15711" marT="21995" marB="2199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85023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  <a:latin typeface="verdana"/>
                        </a:rPr>
                        <a:t>Yes/No</a:t>
                      </a:r>
                    </a:p>
                  </a:txBody>
                  <a:tcPr marL="15711" marR="15711" marT="21995" marB="2199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  <a:latin typeface="verdana"/>
                        </a:rPr>
                        <a:t>A logical field can be displayed as Yes/No, True/False, or On/Off. In code, use the constants True and False (equivalent to -1 and 0). </a:t>
                      </a:r>
                      <a:r>
                        <a:rPr lang="en-US" sz="1400" b="1">
                          <a:effectLst/>
                          <a:latin typeface="verdana"/>
                        </a:rPr>
                        <a:t>Note:</a:t>
                      </a:r>
                      <a:r>
                        <a:rPr lang="en-US" sz="1400">
                          <a:effectLst/>
                          <a:latin typeface="verdana"/>
                        </a:rPr>
                        <a:t> Null values are not allowed in Yes/No fields</a:t>
                      </a:r>
                    </a:p>
                  </a:txBody>
                  <a:tcPr marL="15711" marR="15711" marT="21995" marB="2199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  <a:latin typeface="verdana"/>
                        </a:rPr>
                        <a:t>1 bit</a:t>
                      </a:r>
                    </a:p>
                  </a:txBody>
                  <a:tcPr marL="15711" marR="15711" marT="21995" marB="2199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443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  <a:latin typeface="verdana"/>
                        </a:rPr>
                        <a:t>Ole Object</a:t>
                      </a:r>
                    </a:p>
                  </a:txBody>
                  <a:tcPr marL="15711" marR="15711" marT="21995" marB="2199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  <a:latin typeface="verdana"/>
                        </a:rPr>
                        <a:t>Can store pictures, audio, video, or other BLOBs (Binary Large OBjects)</a:t>
                      </a:r>
                    </a:p>
                  </a:txBody>
                  <a:tcPr marL="15711" marR="15711" marT="21995" marB="2199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  <a:latin typeface="verdana"/>
                        </a:rPr>
                        <a:t>up to 1GB</a:t>
                      </a:r>
                    </a:p>
                  </a:txBody>
                  <a:tcPr marL="15711" marR="15711" marT="21995" marB="2199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0427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  <a:latin typeface="verdana"/>
                        </a:rPr>
                        <a:t>Hyperlink</a:t>
                      </a:r>
                    </a:p>
                  </a:txBody>
                  <a:tcPr marL="15711" marR="15711" marT="21995" marB="2199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  <a:latin typeface="verdana"/>
                        </a:rPr>
                        <a:t>Contain links to other files, including web pages</a:t>
                      </a:r>
                    </a:p>
                  </a:txBody>
                  <a:tcPr marL="15711" marR="15711" marT="21995" marB="2199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  <a:latin typeface="verdana"/>
                        </a:rPr>
                        <a:t> </a:t>
                      </a:r>
                    </a:p>
                  </a:txBody>
                  <a:tcPr marL="15711" marR="15711" marT="21995" marB="2199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501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893" y="2286000"/>
            <a:ext cx="654666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chemeClr val="bg1"/>
                </a:solidFill>
              </a:rPr>
              <a:t>Primary Keys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400" dirty="0" smtClean="0">
                <a:solidFill>
                  <a:schemeClr val="bg1"/>
                </a:solidFill>
              </a:rPr>
              <a:t>Indexes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400" dirty="0" smtClean="0">
                <a:solidFill>
                  <a:schemeClr val="bg1"/>
                </a:solidFill>
              </a:rPr>
              <a:t>Stored Procedures/Views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438400" y="228599"/>
            <a:ext cx="61635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 smtClean="0">
                <a:solidFill>
                  <a:schemeClr val="bg1"/>
                </a:solidFill>
              </a:rPr>
              <a:t>Performance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07093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1706842"/>
            <a:ext cx="8795530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In operational systems, does history matter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In data systems, NEVER DELETE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Every record gets its own identifier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Use record counts as an early indicator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Avoid text variables….PERIOD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Naming conventions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35819"/>
            <a:ext cx="1468975" cy="1388181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657600" y="334609"/>
            <a:ext cx="52578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 smtClean="0">
                <a:solidFill>
                  <a:schemeClr val="bg1"/>
                </a:solidFill>
              </a:rPr>
              <a:t>Database Potpourri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52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CC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CC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CC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CC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CC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CC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00200" y="3918634"/>
            <a:ext cx="1521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00"/>
                </a:solidFill>
              </a:rPr>
              <a:t>???UID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0200" y="4563447"/>
            <a:ext cx="2250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00"/>
                </a:solidFill>
              </a:rPr>
              <a:t>???_</a:t>
            </a:r>
            <a:r>
              <a:rPr lang="en-US" sz="2400" dirty="0" smtClean="0">
                <a:solidFill>
                  <a:srgbClr val="FFFF00"/>
                </a:solidFill>
              </a:rPr>
              <a:t>???</a:t>
            </a:r>
            <a:r>
              <a:rPr lang="en-US" sz="3600" dirty="0" smtClean="0">
                <a:solidFill>
                  <a:srgbClr val="FFFF00"/>
                </a:solidFill>
              </a:rPr>
              <a:t>UID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00200" y="5208409"/>
            <a:ext cx="2428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00"/>
                </a:solidFill>
              </a:rPr>
              <a:t>???*******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00200" y="5846417"/>
            <a:ext cx="2428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00"/>
                </a:solidFill>
              </a:rPr>
              <a:t>???*******</a:t>
            </a:r>
            <a:endParaRPr lang="en-US" sz="3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99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00200" y="3918634"/>
            <a:ext cx="1521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00"/>
                </a:solidFill>
              </a:rPr>
              <a:t>???UID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0200" y="4563447"/>
            <a:ext cx="2250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00"/>
                </a:solidFill>
              </a:rPr>
              <a:t>???_</a:t>
            </a:r>
            <a:r>
              <a:rPr lang="en-US" sz="2400" dirty="0" smtClean="0">
                <a:solidFill>
                  <a:srgbClr val="FFFF00"/>
                </a:solidFill>
              </a:rPr>
              <a:t>???</a:t>
            </a:r>
            <a:r>
              <a:rPr lang="en-US" sz="3600" dirty="0" smtClean="0">
                <a:solidFill>
                  <a:srgbClr val="FFFF00"/>
                </a:solidFill>
              </a:rPr>
              <a:t>UID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00200" y="5208409"/>
            <a:ext cx="2428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00"/>
                </a:solidFill>
              </a:rPr>
              <a:t>???*******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00200" y="5846417"/>
            <a:ext cx="2428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00"/>
                </a:solidFill>
              </a:rPr>
              <a:t>???*******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86400" y="3918634"/>
            <a:ext cx="2291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>
                <a:solidFill>
                  <a:srgbClr val="FFFF00"/>
                </a:solidFill>
              </a:rPr>
              <a:t>tbl</a:t>
            </a:r>
            <a:r>
              <a:rPr lang="en-US" sz="3600" dirty="0" smtClean="0">
                <a:solidFill>
                  <a:srgbClr val="FFFF00"/>
                </a:solidFill>
              </a:rPr>
              <a:t>*******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86400" y="4721660"/>
            <a:ext cx="2459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>
                <a:solidFill>
                  <a:srgbClr val="FFFF00"/>
                </a:solidFill>
              </a:rPr>
              <a:t>frm</a:t>
            </a:r>
            <a:r>
              <a:rPr lang="en-US" sz="3600" dirty="0" smtClean="0">
                <a:solidFill>
                  <a:srgbClr val="FFFF00"/>
                </a:solidFill>
              </a:rPr>
              <a:t>*******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86400" y="5484882"/>
            <a:ext cx="2402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>
                <a:solidFill>
                  <a:srgbClr val="FFFF00"/>
                </a:solidFill>
              </a:rPr>
              <a:t>qry</a:t>
            </a:r>
            <a:r>
              <a:rPr lang="en-US" sz="3600" dirty="0" smtClean="0">
                <a:solidFill>
                  <a:srgbClr val="FFFF00"/>
                </a:solidFill>
              </a:rPr>
              <a:t>*******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6200" y="3810000"/>
            <a:ext cx="4724400" cy="2682748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4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1706842"/>
            <a:ext cx="879553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In operational systems, does history matter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In data systems, NEVER DELETE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Every record gets its own identifier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Use record counts as an early indicator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Avoid text variables….PERIOD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Naming conventions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Define </a:t>
            </a:r>
            <a:r>
              <a:rPr lang="en-US" sz="3200" dirty="0">
                <a:solidFill>
                  <a:schemeClr val="bg1"/>
                </a:solidFill>
              </a:rPr>
              <a:t>the difference between null and zero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Always beware of missing </a:t>
            </a:r>
            <a:r>
              <a:rPr lang="en-US" sz="3200" dirty="0" smtClean="0">
                <a:solidFill>
                  <a:schemeClr val="bg1"/>
                </a:solidFill>
              </a:rPr>
              <a:t>records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35819"/>
            <a:ext cx="1468975" cy="1388181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657600" y="334609"/>
            <a:ext cx="52578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 smtClean="0">
                <a:solidFill>
                  <a:schemeClr val="bg1"/>
                </a:solidFill>
              </a:rPr>
              <a:t>Database Potpourri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89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CC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CC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CC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CC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CC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CC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CC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CC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304800"/>
            <a:ext cx="8795530" cy="703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4000" b="1" dirty="0" smtClean="0">
                <a:solidFill>
                  <a:srgbClr val="FFFF00"/>
                </a:solidFill>
              </a:rPr>
              <a:t>To Do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Create Lookup Tables To Remove Text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Split Out Sets Of Fields That Repeat Down Columns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Transpose columns to rows where possible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4000" b="1" dirty="0">
                <a:solidFill>
                  <a:srgbClr val="FFFF00"/>
                </a:solidFill>
              </a:rPr>
              <a:t>Goals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Each row represents one and only one piece of meaningful data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Each piece of data is in only one place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No data is in field headers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In production, can you add rows and not columns</a:t>
            </a:r>
          </a:p>
          <a:p>
            <a:pPr>
              <a:spcAft>
                <a:spcPts val="600"/>
              </a:spcAft>
            </a:pPr>
            <a:endParaRPr lang="en-US" sz="3200" dirty="0" smtClean="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162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CC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CC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CC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CC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CC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CC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CC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CC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CC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http://wallpoper.com/images/00/39/89/77/beaker-the_0039897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1" t="10654" r="18097"/>
          <a:stretch/>
        </p:blipFill>
        <p:spPr bwMode="auto">
          <a:xfrm>
            <a:off x="152400" y="720937"/>
            <a:ext cx="8314267" cy="613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3429000" y="1066800"/>
            <a:ext cx="5257800" cy="9906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Lets Make A Database!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33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hq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27150"/>
            <a:ext cx="7010400" cy="525780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3657600" y="107576"/>
            <a:ext cx="52578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Any Problems?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72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8982356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266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00" y="381000"/>
            <a:ext cx="8229600" cy="18288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What is a data system?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 descr="What is a &lt;strong&gt;database&lt;/strong&gt;? - Computer Business Review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8" b="89974" l="9500" r="90000">
                        <a14:foregroundMark x1="20250" y1="53562" x2="20250" y2="535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30" y="1833564"/>
            <a:ext cx="2065844" cy="1957387"/>
          </a:xfrm>
          <a:prstGeom prst="rect">
            <a:avLst/>
          </a:prstGeom>
        </p:spPr>
      </p:pic>
      <p:grpSp>
        <p:nvGrpSpPr>
          <p:cNvPr id="1045" name="Group 1044"/>
          <p:cNvGrpSpPr/>
          <p:nvPr/>
        </p:nvGrpSpPr>
        <p:grpSpPr>
          <a:xfrm>
            <a:off x="58927" y="3810001"/>
            <a:ext cx="1649080" cy="2771437"/>
            <a:chOff x="58927" y="3810001"/>
            <a:chExt cx="1649080" cy="2771437"/>
          </a:xfrm>
        </p:grpSpPr>
        <p:pic>
          <p:nvPicPr>
            <p:cNvPr id="4" name="Picture 3" descr="&lt;strong&gt;Trimble&lt;/strong&gt; Juno 3B and 3D handhelds | Flickr - Photo Sharing!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600" b="96600" l="6402" r="9237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409" y="5748566"/>
              <a:ext cx="529598" cy="807314"/>
            </a:xfrm>
            <a:prstGeom prst="rect">
              <a:avLst/>
            </a:prstGeom>
            <a:effectLst>
              <a:glow rad="101600">
                <a:schemeClr val="bg1">
                  <a:alpha val="60000"/>
                </a:schemeClr>
              </a:glow>
            </a:effectLst>
          </p:spPr>
        </p:pic>
        <p:pic>
          <p:nvPicPr>
            <p:cNvPr id="6" name="Picture 5" descr="Wacom Splash &lt;strong&gt;Entry&lt;/strong&gt;-level &lt;strong&gt;Tablet&lt;/strong&gt; - PctechPortal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786" b="100000" l="0" r="9911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853469">
              <a:off x="-44614" y="4624772"/>
              <a:ext cx="1024034" cy="816952"/>
            </a:xfrm>
            <a:prstGeom prst="rect">
              <a:avLst/>
            </a:prstGeom>
            <a:effectLst>
              <a:glow rad="177800">
                <a:schemeClr val="bg1">
                  <a:alpha val="60000"/>
                </a:schemeClr>
              </a:glow>
            </a:effectLst>
          </p:spPr>
        </p:pic>
        <p:pic>
          <p:nvPicPr>
            <p:cNvPr id="7" name="Picture 6" descr="Fichier:&lt;strong&gt;Clipboard&lt;/strong&gt;.svg — Wiktionnaire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024" y="5723166"/>
              <a:ext cx="858272" cy="858272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 flipV="1">
              <a:off x="1031296" y="3810001"/>
              <a:ext cx="422347" cy="1523999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8" name="Group 1047"/>
          <p:cNvGrpSpPr/>
          <p:nvPr/>
        </p:nvGrpSpPr>
        <p:grpSpPr>
          <a:xfrm>
            <a:off x="2578935" y="1840791"/>
            <a:ext cx="6405516" cy="1760349"/>
            <a:chOff x="2578935" y="1840791"/>
            <a:chExt cx="6405516" cy="1760349"/>
          </a:xfrm>
        </p:grpSpPr>
        <p:pic>
          <p:nvPicPr>
            <p:cNvPr id="17" name="Picture 16" descr="&lt;strong&gt;Server&lt;/strong&gt; Vs Me | Nothing To Post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5277" b="91955" l="9970" r="9302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8725" y="1840791"/>
              <a:ext cx="1527362" cy="1760349"/>
            </a:xfrm>
            <a:prstGeom prst="rect">
              <a:avLst/>
            </a:prstGeom>
          </p:spPr>
        </p:pic>
        <p:pic>
          <p:nvPicPr>
            <p:cNvPr id="18" name="Picture 17" descr="File:Chromium (&lt;strong&gt;web&lt;/strong&gt; &lt;strong&gt;browser&lt;/strong&gt;).png - Wikimedia Commons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9029" y="2013956"/>
              <a:ext cx="2415422" cy="1450881"/>
            </a:xfrm>
            <a:prstGeom prst="rect">
              <a:avLst/>
            </a:prstGeom>
          </p:spPr>
        </p:pic>
        <p:cxnSp>
          <p:nvCxnSpPr>
            <p:cNvPr id="21" name="Straight Connector 20"/>
            <p:cNvCxnSpPr/>
            <p:nvPr/>
          </p:nvCxnSpPr>
          <p:spPr>
            <a:xfrm>
              <a:off x="2578935" y="2709827"/>
              <a:ext cx="1287914" cy="22278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7" idx="3"/>
            </p:cNvCxnSpPr>
            <p:nvPr/>
          </p:nvCxnSpPr>
          <p:spPr>
            <a:xfrm>
              <a:off x="5426087" y="2720966"/>
              <a:ext cx="1006842" cy="29276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7" name="Group 1046"/>
          <p:cNvGrpSpPr/>
          <p:nvPr/>
        </p:nvGrpSpPr>
        <p:grpSpPr>
          <a:xfrm>
            <a:off x="2419906" y="3272547"/>
            <a:ext cx="5570140" cy="3065334"/>
            <a:chOff x="2419906" y="3272547"/>
            <a:chExt cx="5570140" cy="3065334"/>
          </a:xfrm>
        </p:grpSpPr>
        <p:pic>
          <p:nvPicPr>
            <p:cNvPr id="26" name="Picture 25" descr="Datei:&lt;strong&gt;R logo&lt;/strong&gt;.svg – Wikiversity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307" y="5032251"/>
              <a:ext cx="1684739" cy="1305630"/>
            </a:xfrm>
            <a:prstGeom prst="rect">
              <a:avLst/>
            </a:prstGeom>
          </p:spPr>
        </p:pic>
        <p:cxnSp>
          <p:nvCxnSpPr>
            <p:cNvPr id="28" name="Straight Connector 27"/>
            <p:cNvCxnSpPr/>
            <p:nvPr/>
          </p:nvCxnSpPr>
          <p:spPr>
            <a:xfrm flipH="1" flipV="1">
              <a:off x="2419906" y="3272547"/>
              <a:ext cx="4312584" cy="1680453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6" name="Group 1045"/>
          <p:cNvGrpSpPr/>
          <p:nvPr/>
        </p:nvGrpSpPr>
        <p:grpSpPr>
          <a:xfrm>
            <a:off x="2180278" y="3730252"/>
            <a:ext cx="3274498" cy="2851186"/>
            <a:chOff x="2180278" y="3730252"/>
            <a:chExt cx="3274498" cy="2851186"/>
          </a:xfrm>
        </p:grpSpPr>
        <p:pic>
          <p:nvPicPr>
            <p:cNvPr id="19" name="Picture 18" descr="2010 - How to use non-&lt;strong&gt;browser&lt;/strong&gt; &lt;strong&gt;forms&lt;/strong&gt; created by Infopath ...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0141" y="4722157"/>
              <a:ext cx="2644635" cy="1859281"/>
            </a:xfrm>
            <a:prstGeom prst="rect">
              <a:avLst/>
            </a:prstGeom>
          </p:spPr>
        </p:pic>
        <p:cxnSp>
          <p:nvCxnSpPr>
            <p:cNvPr id="29" name="Straight Connector 28"/>
            <p:cNvCxnSpPr/>
            <p:nvPr/>
          </p:nvCxnSpPr>
          <p:spPr>
            <a:xfrm flipH="1" flipV="1">
              <a:off x="2180278" y="3730252"/>
              <a:ext cx="1172522" cy="903647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6864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805166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28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399"/>
            <a:ext cx="8610600" cy="6563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28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478554"/>
            <a:ext cx="54441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rgbClr val="FFFF00"/>
                </a:solidFill>
                <a:effectLst>
                  <a:glow rad="635000">
                    <a:prstClr val="black"/>
                  </a:glow>
                </a:effectLst>
              </a:rPr>
              <a:t>Queries and SQL</a:t>
            </a:r>
            <a:endParaRPr lang="en-US" sz="6000" b="1" dirty="0">
              <a:solidFill>
                <a:srgbClr val="FFFF00"/>
              </a:solidFill>
              <a:effectLst>
                <a:glow rad="635000">
                  <a:prstClr val="black"/>
                </a:glow>
              </a:effectLst>
            </a:endParaRPr>
          </a:p>
        </p:txBody>
      </p:sp>
      <p:sp>
        <p:nvSpPr>
          <p:cNvPr id="3" name="AutoShape 7" descr="data:image/jpeg;base64,/9j/4AAQSkZJRgABAQAAAQABAAD/2wCEAAkGBxISEBUUEBQVFBUWFxQYFRgYGBQUFRkXFxQWFhUXFhUYHSggGBolGxQYITEhJSkrLi4uFx8zODMsNyouLisBCgoKDg0OGxAQGiwmHyUsLCwsNCwsLTQsLCwsLCwsLCwsLDUsLCwsLDQsLywsLCwsLCwvLDQsNCwsLDcsLiwsLP/AABEIAI4BZAMBIgACEQEDEQH/xAAcAAABBAMBAAAAAAAAAAAAAAAABQYHCAEDBAL/xABLEAABAwICBwUDCQYCBwkAAAABAAIDBBEFIQYHEjFBUWETInGBkTJCoQgUI1JicoKxwTVzkqKy0VOTFzRDVMLS8BUWJHSUo7PT8f/EABoBAQADAQEBAAAAAAAAAAAAAAABAwQFAgb/xAAjEQEAAgICAwACAwEAAAAAAAAAAQIDEQQxEiFBIlFCYYET/9oADAMBAAIRAxEAPwCcUISZjWLtgbzefZb+p5BTETM6hEzr3Lsq6xkTdqRwaPz8BxTartK3HKFth9Z2Z8gMh8Ug1dW+V21Ibn4DoBwC0rXTBEdqLZZnp1z4pO/2pH+AOyPRtguUknfmhZsroiI6V7DTyXXT4lMz2ZHeBO0PQ5LlWQkxE9kScVDpQ4ZTNuObcj6HI/BOOkq2StvG4EfEeI4KPAt9LO6NwcwkH/rI8wqL4YnpbXJMdpDQk3CMVbMLHJ43j9R0SkssxMTqV0TsIQhQkIQhAIQtT6hg3uaPEgINqF4ZK07iD4EFe0AhCEAhCEAhCEAhC8PmaN5A8SAg9oWplQw7nNPgQVsBQZQhCAQhCAQhCAQsE81q+dR3tttv94INyFgOB3LKAQhCAQhCAQhCDkxOtEMZe7huHMncFH1TUOkeXvNyd/8AYdEs6W1m1KIxuYM/vEXPwt8UhLbgpqN/tmyW3OgsoXuKMuIa0XJNgOqu2rYYwkgAEk7gMyfAJw4dow52cx2fsi215ncEr4Lg7YW3Och3nl0alQlZMmeZ9VX0xftw0+DwM3RtPU94/FdbYWjc0DyCyJBuXtUTMz2tiIaJKSN3tMafFoXDUYDC7cCw/ZP6HJKqEi0x1JMRJp1GFSwO22HaDc7jePFvJOPD6sSxhw8COR4hdK5IqUMkLmZNd7Q4X4OH5L1N/KPfaIrrp1oQgrw9Oevro4I3SzvbHGwXc5xAaB1KhLTDXq7aMeFxgN3dtKCSd+bIuHAguv8AdCaOtzTx2I1RjicRSwuIjAOUjgSDM7nf3eQ5ElR+gXcW0xxCpJNRVzPv7u2WM/y2WaN/JIZKVcC0ZrK0kUkEk1siWjuA8nPNmg58SnhTalcWcAXMhj6OlbceOxcII8ilc03YS08wSD6hOHCNPMSpjeGrmt9V7jKz+CS4CXK/U3i8YuIWS8+zkYT6OIv5Jk4jh01PIY6iN8Txva9pa7xseHVBN2hevJr3NjxOMMvl28YOwP3keZA6tv4BTPTztkY18bg9jgHNc0hzXAi4IIyII4qkClvUVpw6CoFBO68MzvobnKOU+6OTXnK31iOZQWIQhYc4AXOQG8oNNdWRwxukme2ONgu5ziGtA6kqFdL9etnFmGRAjd20oOf3IsrDq4/hTM1s6fPxGpMcTiKSJxEbQcpHDIyu5392+4HmSmAgcWLac4lUm81XMR9VrjGz+COzfgm/JIXElxJJ3km5PiUqYFo1WVpIpIJJrZEtHcB5OebNBz4lPCm1K4s4AuZDHfg6Vtx47FwgjlKeH6Q1cBBgqZ47btmR7Rl0BsR0TyqtSuLMBLWRSdGytufDb2Qmbjej9VRu2auCSEndtNIafuu3O8igkHRbXdWwODa0Nqo+JsI5gL7w5o2XWHAjPmFPOjOkdNXwCekftsORG5zHDex7fdcPjvFwbqmSeGq/S12HV7Hl1oZC2OccNgnJ/i0m9+VxxQWzQsApI0t0gjoKOWplzDB3W8XPJsxg8SRnwFzwQaNL9MKTDYtuqfYm/Zxt70ryPqt5dTYC4zUFaUa66+oJbSbNJHw2bPlI6vcLD8IHimHpDjk9bUPnqX7cj/4Wjgxg91o5fqkxB34jjNTUEmonllv9eR7/AIErgTpwTV5idW0OgpZNg7nP2YmkcwZCNoeF04W6kMVtugHTtc/6bII9pK6WI3ikfGebHOYfgU78C1rYrSkWqDO0e5OO1B/H7f8AMtWM6rsWpgXPpnSNG90RbL/K07XwTOc0g2ORG9BaDQDWtS4iRDIPm9SdzHG7H/u35XP2TY8rqQlR5jyCC0kEEEEZEEbiDwKs9qa03diNIY5zepg2Q88ZGH2JPvZEHqAeKCQ0IQgEIQgjWsl25Hu+s5x9SVqAWS1ZC6TGE5tEaDfK4c2s/wCI/p6ptWUg4TFsQRj7Lb+JFz8Sqc9tV0sxRuXU42C5ZZV0vbcWSRVPLTYrLWNr5l6lnXbQ1YeLe8N/90gTTrjFaWODmnMf9WKt/wCe4V+ej1QuTDa9szNpvg4cQeS61RMa9LQhCEAmprTxQ02EVcjSQ4x9m0g2IMrhFcHgRt38k60wNebCcDqCPddAT4dswfmQgq2nZqx0WGJYiyCQkRNBklsbEsbbug8LlzR5lNNSNqIxmOmxUNlIaJ43RNJyG2XNcwX6luz4kILK0NFHDG2OFjY42izWtAa0DoAuhCEAkTSzRamxGAw1LAcjsPFhJG7g5juB6bjxultCCmWlWBSUNXLTTZujdYOAsHNIux46FpB+CTIZXMcHMJa5pBaRkQQbgjrdWJ1tas6nE6qKeldC0iLYk7Rz2k2cS0jZY6+TimN/oHxP/FpP8yb/AOpBP+jmJfOqOCcZdrFHIRyLmAkeRJHkmrrqxw0uES7Bs+cthaej7l9vwNcPNLWgGDzUeGwU1S5jpIg9riwktt2jywAkA5MLRu4JgfKEoameOkjpoJpgHSvf2cb5LEBjW7WyDbe7f1QV8T71S6DjE6s9tcU8Oy6W2ReSTsRg8L2NzyB3Egpvf90cR/3Gr/8ATzf8qsLqLwR9LhZ7aN8cks0j3NkaWPAAaxo2XAG1mX/EUD8oaOOGNscLGxsaLNa0BrQOgC6EIQC4sZwmGqhdDUxtkjeLFp+BB3hw4EZhdqEFPdPNGnYdXy0xJc1pDo3He6Nwu0nqNx6tKb6ln5SDW/8AaMBHtGmbfwE0uyfi70USoLjaCVpnwykkcbudBFtH7QYA74gqLflKYmdmkpge6TJM4dQAyM/zSeqkXVb+xqL9y38yom+UnEfntM7gYCB4tkcT/UEEPqadQehMMzX11SwSbD9iBrgC0OaA50hB3kXAHIgnlaFlYv5O+MxyUD6a4EkMjnbPExyWIcOfe2geWXMIJYQhCAUa629XUVbA+op2BtXG0u7oA7YAXLHji6wyO/hu3SUhBRxPfUzi5psZp87NmJgf1EnsD/MDPROnG9R9fJUzPgkpRE+WR0Yc+UEMc8loIEZAIBA3owTUpiUFTDMZaW0csUhs+W/ceHZfRb8kFg0IQgEIQgj3FYNieRv2iR4HMfArmATl0tovZlH3Xf8ACfzHom4At+O26wy2jUsWUg4dJtQxnmxv5JhAJ06L1d2GM725jwP9j+arzxuNveOdSXVyYhSdo3L2huP6FdaFkidL5MSqkIJByIyISbPOndpNhJkaZIx32jMfWH9wo+nnXQw6vDLk3WSlhuNOp5Q8Zjc9vMf35KR6KrZLG18Z2muFwf0PIqFpZktaI6Rmmk2ZDeF5732T9cfqpz8fyjyjt5xZtTqekrIXmN4IBBuCLgjMEHcQvS5zYEmaT4QKyjnp3EDtY3sBOYDiO663R1j5JTQgpHXUj4ZXxStLJI3Oa9p3hzTYj1C0hWV1q6rm4heppNmOqA7wOTJgBYBx914AADuWR4EV2xbCp6WUxVMb4pBva4WPiOBHUZIJK0L111NM1sVcw1UYsA+9pwBzJyk87HmSpZwTWlhVTbZqWxOPuzfREdNo90nwJVT0ILvwVDHtDo3Ne07i0hwPgQtipPh+JzwO2oJZIjzY9zD/AClPXBtcOKwWDpWztHCVgcbffbZ3qSgtGhRFo3r1pZSG1sT6c/XbeWPzAG030KlTD8QinjEkEjJY3bnMIc0+Y49EHShCEAhaK2tjhYZJntjY3NznuDWjxJyUbY/rvw6AltOJKpwvm0dnHcfbfmfENIQSghV0xXXvXvyp4YIR1DpXepIH8qamIaysWmvt1koBvkzZi38O4AUFtJJA0XcQBzJsPVM/SbWbhtG07U7ZpBujhIkcTyJHdb5kKrNbiU8xvNLJJ997n/1ErlQLemWk0uI1j6mYBpdYMYMwxjfZaDx5k8SSctyQ16cwgAkGx3dc7Zc8wV5QW51W/sai/ct/Mpr/ACgNHHVNAyojF30rnOcM79k8ASG3Gxaw9AHJ0arf2NRfuW/mU6JGBwIcAQQQQcwQd4I4hBR5d2DYtPSTNmppHRSN3Ob8QQcnA8jcFSjrL1QSwvfUYawyQm7nQi5kj4nYG97OgzHXeoiewgkEWIyIORBG8EIJ30W18RkBmIwljtxlh7zD1dGTdvkXeAUk4Lpvh1Xb5vVROJ3NLuzf/A+zvgqeoQXiBWVTTCNKa2lt82qZowPdD3bH8B7p9E+sE15YhFYVDIqlvG47J/8AEzu/yoLIoUf6Ka3cOrCGPcaaU5Bstg0nk2Ud31seif4KDKEIQCEIQaqiAPYWuzBFimNW0bonljuG48xwKfy4MWw8TM5OHsn9D0VuK/jP9PF67MsBb6aVzHBzciFh0RaSHCxGRC9NatU+1J5UFY2Vm0N/EciulNDD6kxP2hu4jmE64JQ9oc03BWO9PGV9bbhsTA070fLb1EI7v+1aOH2x05+vNP8AXl7QRYi4O++5TjyTS24RekWjSCSV4JTh00wD5rLtMH0Ul9n7J4s/UdPBNsldilovG4c20TWdSfGgOkuw4U0x7pNonHg4+4eh4dcuOUjKvxKl7QjHPnVP3zeWOzX8z9V/mB6grDy8Gvzj/Wrj5d/jJxoQhYWsLgxjBaerj7Oqhjmbye0G3Vp3tPULvQgiXHtRFFLc0kstMeDT9NGPAOIf/MUxMY1H4nFcwGGoHANf2byOrZLNH8RVlUIKa4xorXUt/nNLNGBvcWO2P8wd0+qRleMhNHSbVthtcCZIGxyG/wBLEBE+/M2Fnn7wKCpScGhumFVhs4kp3nZJ+kiJPZyDiHN4Hk4Zhd+sPQKfCpgHntIH37KUCwNt7Hj3XjluI3cbNBBcvRTSGHEKRlTAe6/e0+0x4ycx3UH1FjuK0aa6VQ4bSunmzPsxsBAdI87mjkOJPAA+Ch35OWNObVT0pPckj7VovkHxkNNh1a/P7gSJr2x91TijoQfo6YCNo4bZAdK7xvZv4EDX0u0vq8Sl7SqkJAPcjFxEwcmt59TmeaQVhT1qb1ZQ9hHXVzBI+QB8EbhdjWH2ZHN3Oc4ZgHIAg79wRLgWhWI1gvS0sr2nc8gRxnwkeQ0+RTzoNRWJPsZJKaIcQXve4eTWWP8AErHgW3LKCEaD5Pzb3nrSRxEcQaf4nPP5J14JqbwqnIL431DhneZ9x/AwNaR0IKkNCCtvyhoGR4lAyNrWNbRxBrWgNaB29RkAMgFFylX5R37Vh/8AKR//AD1CipBbnVb+xqL9y38ynUmrqt/Y1F+5b+ZTqQCbmkmg2H19zVU7HP8A8Rt45Ol3tsT4G4TjQghLGtQLDc0dWW77MmaHZ8PpGWsPwlMfFtT2LwezC2cc4ntd/K7ZcfIK0qEFJ8QwyeB2zURSQuO4SMfGfRwC5Fd2qpY5WFkrGyMORa9oc0jq05FRvphqYoqlrn0Y+aTbxs3MLjydH7ni21t9igrUpP1Vaz5aKRlNVvL6RxDQXZugvkHNPGPm3gMxusY/x3CJqSofBUN2JIzZw3jmC08QRmCuFBeFrgRcZhZTD1J40arCIts3dA50Dj0ZYx+jHMHkn4gEIQgEIQgScaw3bG2wd8b/ALQ/um+1qeyRcXw/PbaPvD9Vdjv8lXav0jtalHDKoxmx9k7+nVcjWra1i929vMHM03WUmYdUW7rt3Dp0Sms8xpbE7JGlWHCopJGWu4NLmfebmPXd5qFLqwJCr9PYOcBuubeF10ODadTDHy49xLySl/QTFOwrWXPdl+jd+I9w/wAVvUpukryHkG4yIzHiMwt16eVZrP1krbxncLEhRXry0prsPFI6il7NsnbiTuRvBLeyLPaBtkX7lJ1HNtxsf9ZrXeoB/VR7r7wcz4SZGgl1PIyXLM7Bux/kA8O/CuA7CHv9LuM/71/7UP8AyKctUGkktfholqH9pM2SRj3Wa3cdpuTQAO65vDgqpqR9TGnLcOqXRVDrU89tp3COQZNefskGx8jwQWcQvEUrXNDmEOa4AtIIIIOYII3he0AhCEDO1u0DJsGqg8DuM7Rp5OjIcCOtrjzVTVY7XzpbHDROomOBnn2dpozLIgQ4l3LasAByJPBVxQSBqKJ/7bgt9Se/h2Tv1smrpbMX19U473VE59ZXKRPk54WX4hNP7sMOz+OVw2f5WP8Ago/01pTFiVWxwsW1E3oZHEfAhAkQs2nBotmQM92ZtmruQQtY1rWizWgNaOQAsB6BUgVw9BtJY8Qoop2OBcWhsrRvZKANtpHDPMcwQUDgQhCAQhRfrX1nx0Ub6ajeH1bgQS3NsAORLjuMnJvDeeAIRVruxptVi8mwQWwNbACM7lhc5/o97h5JgrLnEkk5k7zxWEFudVv7Gov3LfzKiLWJrGxWkxSpghqNmNjxsNMcRs1zGuAuW3PtcVLeqp18Go/3QHo5w/RQ78ofB+yxFlQB3aiIXPOSKzHX/AY0CLHrdxi4vU3FxcdnDmL5j2FaOlmD2Ne03DmtcDzDhcfmqQqxGpDT6OanZQ1Dw2eIbMJcbCWMbmtP12jK3EAEXsbBLaEIQCELBKCCvlKYewPpJwAHuEsbuZDS1zPTad6qElJOvHS2OurWx07g+KmDmh4sWve4jtC0je0bLRfjY2yzUbILC/JuJ+Y1PL5wLePZMv8AopeUd6iMKMGDsc4WM8kk2fI2jb5FsYPmn/FUscSGva4jeAQSPEBBtQi6EAheQ4buW9ekAsELKECLW0Wwbj2T8Oi1MYl17ARY7knSU+yenBWVu8TVpYxKdM67c+C5WRrtjZYKLSmHHjlcIKeWU+4wkfetZo8yQFAxKfWszSESO+bRG7WG8pG4vG5nlvPW3JMIldTh4prTc/XP5WTytqPjJK8OKCVspKcyyMjbve5rB4uIH6rZ0yp50fFqSAH/AAov6Auuqp2SRujkaHMe1zXtOYc1wIcD0IJC9QxhrQ0bgAB4AWC9r52Z3O3biNQqHrC0PkwysdC67onXdBIffZfiRltt3Eee4hNhXN0l0dpq+Aw1UYew5g7nMduDmO913/4clX7TDU1XUpL6QfO4cyNnKZo4B0fveLb35BQk2tFdPa/D+7TTHs737J47SLiTZp9m5N7tIJUgUXygJwB21HE88SyR8Y8muDvzUO1NO+NxbI1zHDe1wLXDxBzC1oJvk+UEbd2hF+s/9o028d12YlOC2HsqZp4saXSW5bbyR5gAqNLIAvkEGyoqHyPL5HOe9xJc5xLnEneS45kr1RUck0jYoWl8jyGsa0XJJ3AJ16MassSrSC2Awxn/AGk14225gHvO8gp81f6uKXCxtt+mqCLOmcLWHFsbfcHxPEoOrVpokMMoGwmxlee0ncNxkcALA/VaAGjnYnioj+UHou6KrbWsb9HOA2Qj3ZWCwv8AeaBbq0qw64sZwqGqgfBUMEkcgs5p9QQeBBzBGYIQUpSxo1pNVUEvaUkro3G20Mix4HB7Dk7eeoubWTx041Q1lG5z6VrqqDMgtF5Wjk+MZn7zcugUcPaQSCCCN4OR9EEyYfr/AJ2tAqKSOQ8Sx7ogfwuDvzW+o+UE+30dC0G290xcL+AYPzUJ2WED60j1s4pVtLO1EDDvbADHcdXkl/oQCmMlzR3RCurnAUtO94Jtt22Yx4yOs3yvdTxq61RQUJbPVltRUCxaLfRRnm0H23faPkBvQQdpHodUUVJSz1LSx1SZbRkZsYwRlm3yc7bcdngGjjcBtq1WuDRR+IYcWwi80LhLG369gWvZ4lriR1aFViWMtcWuBaQSCCLEEGxBB3G6CS9A9b8uHUgpn04nawuMZ7QxuaHHaLT3XXFyeW9SNPTnSXAy9zGxTbcjoACSGvjJa0OdxDgSDlxBtkq1q0WophGCw3BF3zEXFrgyGxHRBWWuo5IZHxTMLJGEte12RBG8FaGuIIINiMwRkQVavWFq3psUG2T2NQ0WbK0X2hwbI33m9d458FAGk+rnEaEntYHSRi/0sQMkduZsLs/EAgVNHtcOKUrQ1z21LBYATAucB+8aQ4/iJTth+UE63foQT0nI+BjUJWRZBNVT8oGUg9lRMaeBdK5w8wGD80x9KtZuJV7THLKI4nZOjiHZtI5ONy5w6E26JmLfR0ckrgyFj5HHc1jXPcfJoug0Jzav9EJcTrGwsDhG2zp5BuZH4nLaNrNHPPcDZ16Ialq2ocH1v/hYt5Bs6YjkGbmeLt3IqfdG9HqahgENLGGMGZ4uc61i57t7nZb/ANEEf4+75z89Y27cOwuEs+bsc6NtRNHDtGOR7DtCJjbN2RvOaT6jB4miiM1DSU7at8UcM1FNJHVQySsLmPzYNq3HM+aUcSDqWTFqF4scQbNPROJDWyyyw7EsO06zWvDw2wJzBW+m0YiwyajrRBGIxC2Or2yy9O7Yv84jc85G92ODTcgiwKDowTTxtKJaXFZQainldH2gAHax7LHxylvukteLjPchN+LQJuNyz4jLtRNnlPYAggugjjjiikLSLja2CfAhCCSdJZZIAKmIbWxlKz60RO/oWnMHhdy7MHxiGpZtQuv9Zpye3o5v67l3OYCCCLg5EcCOSinSjBJKGbtIC5sZPcc0kFhPuEj4cwr8VK5Pxn1PxTktNPy+JXWVFuHawamPKVrZhzPcf6jL4Jcg1kU5Hfilaemw4etwptxctfhHIpP09lghNB2sWjHuzH8Lf1ck+t1msA+hgcTze4NHo29/UKI42Wf4pnPjj6f2Q6Jg6Y6dNaHQ0btp250o9lvMRn3nfa3DrwaGN6V1VUC2R+yw+4zut8+LvMpCJWzDwtTu7Ll5W/VWSV5JWCV5JXQYtglPjVZgpknNS8dyK4Z1kcM7fdafVwTY0ewSWsmEUQy3vf7rG8z15DifMic8Jw6OnhZFELNYLDmTvLjzJNyfFY+ZnitfCO5aeLi8reU9Q7EIQuQ6YQhCDkr8MgnGzPFHKOUjGvH8wKQZ9XWEv30UA+63Y/pITpQgacGrXCGbqKE/e2n/ANRN0tYbgFJT/wCr08MXVkbGH1AulJCAQhCAQhCASZimj1JU/wCs08Mp5vjY4+pF0poQNJ+rPCCbmii8tsD0DrLtodCMNhIMdFTgjcTG1xHm4EpwIQYa0AWGQWUIQCRMZ0RoKt21U0sUjvrFoD/N4sfiltCBtUGgGFwkGOiguNxc3tCPAvunI1oG5ZQgEIQgSsR0aoqg3npYJTzdExzv4iLpHl1Z4Q43NFF5bbfg1wTtQgbFPq9wpns0NP8AiYH/ANV0v0dDFC3ZhjZG3kxrWD0aF0IQCEIQceK4VBUxmKpiZLGd7XgOF+BF9x6hIVNq8wxj2u+b7ZZmwSyTTMb92OV7mj0TpQgwAhZQgFqqqZkjCyRoc1wsQdxW1CCLNJtCJYSX0wMse/Z3yN8veHUZ/mma4qwlkjYzovS1NzLHZ599ndf5kZO8wVvxc2Y9XZMnF37qhEleSVINfqydmYJweQkaR6vbf+lNnENFJ4SQ90Rtyc8/m0LbTkY7dSyXw3r3BBJXklLNJo5NL7Lox4l36NTiodWE7rGWeNg+wHSG34tlerZ8dO5ea4r26gwiU4dGdD6isIdYxw8ZHDePsD3j13KR8G0Do4CHFpmeOMlnAeDANn1BToAWPLz/AJjhpx8P7chR4S+jpezw2OJz7i/bOcwO+s572tJ2vL0SDgellfNTT1MsFM2KFtV7MsrnmSn2haxYBsksOd724J+Jh4Dh724NWRkt2nnEbb7fSOlLb5dVzpmZnct0RERqGcB1hibCpqyaMRyQA7UQJNy5rXwBp3kPEjLeKWtBMfkrqJs80YieXyscwEnZMcjmHM8e6mVh+iDzNhn0jRC6npTVRi9pJKKMOgcMsxdwve2TQndq4pHRURa4gnt6p2V7WdO9w3jkVCToQhCAQhCAQhCAQhCAQhCAQhCAQhCAQhCAQhCAQhCAQhCAQhCAQhCAQhCAQhCAQhC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AutoShape 9" descr="data:image/jpeg;base64,/9j/4AAQSkZJRgABAQAAAQABAAD/2wCEAAkGBxISEBUUEBQVFBUWFxQYFRgYGBQUFRkXFxQWFhUXFhUYHSggGBolGxQYITEhJSkrLi4uFx8zODMsNyouLisBCgoKDg0OGxAQGiwmHyUsLCwsNCwsLTQsLCwsLCwsLCwsLDUsLCwsLDQsLywsLCwsLCwvLDQsNCwsLDcsLiwsLP/AABEIAI4BZAMBIgACEQEDEQH/xAAcAAABBAMBAAAAAAAAAAAAAAAABQYHCAEDBAL/xABLEAABAwICBwUDCQYCBwkAAAABAAIDBBEFIQYHEjFBUWETInGBkTJCoQgUI1JicoKxwTVzkqKy0VOTFzRDVMLS8BUWJHSUo7PT8f/EABoBAQADAQEBAAAAAAAAAAAAAAABAwQFAgb/xAAjEQEAAgICAwACAwEAAAAAAAAAAQIDEQQxEiFBIlFCYYET/9oADAMBAAIRAxEAPwCcUISZjWLtgbzefZb+p5BTETM6hEzr3Lsq6xkTdqRwaPz8BxTartK3HKFth9Z2Z8gMh8Ug1dW+V21Ibn4DoBwC0rXTBEdqLZZnp1z4pO/2pH+AOyPRtguUknfmhZsroiI6V7DTyXXT4lMz2ZHeBO0PQ5LlWQkxE9kScVDpQ4ZTNuObcj6HI/BOOkq2StvG4EfEeI4KPAt9LO6NwcwkH/rI8wqL4YnpbXJMdpDQk3CMVbMLHJ43j9R0SkssxMTqV0TsIQhQkIQhAIQtT6hg3uaPEgINqF4ZK07iD4EFe0AhCEAhCEAhCEAhC8PmaN5A8SAg9oWplQw7nNPgQVsBQZQhCAQhCAQhCAQsE81q+dR3tttv94INyFgOB3LKAQhCAQhCAQhCDkxOtEMZe7huHMncFH1TUOkeXvNyd/8AYdEs6W1m1KIxuYM/vEXPwt8UhLbgpqN/tmyW3OgsoXuKMuIa0XJNgOqu2rYYwkgAEk7gMyfAJw4dow52cx2fsi215ncEr4Lg7YW3Och3nl0alQlZMmeZ9VX0xftw0+DwM3RtPU94/FdbYWjc0DyCyJBuXtUTMz2tiIaJKSN3tMafFoXDUYDC7cCw/ZP6HJKqEi0x1JMRJp1GFSwO22HaDc7jePFvJOPD6sSxhw8COR4hdK5IqUMkLmZNd7Q4X4OH5L1N/KPfaIrrp1oQgrw9Oevro4I3SzvbHGwXc5xAaB1KhLTDXq7aMeFxgN3dtKCSd+bIuHAguv8AdCaOtzTx2I1RjicRSwuIjAOUjgSDM7nf3eQ5ElR+gXcW0xxCpJNRVzPv7u2WM/y2WaN/JIZKVcC0ZrK0kUkEk1siWjuA8nPNmg58SnhTalcWcAXMhj6OlbceOxcII8ilc03YS08wSD6hOHCNPMSpjeGrmt9V7jKz+CS4CXK/U3i8YuIWS8+zkYT6OIv5Jk4jh01PIY6iN8Txva9pa7xseHVBN2hevJr3NjxOMMvl28YOwP3keZA6tv4BTPTztkY18bg9jgHNc0hzXAi4IIyII4qkClvUVpw6CoFBO68MzvobnKOU+6OTXnK31iOZQWIQhYc4AXOQG8oNNdWRwxukme2ONgu5ziGtA6kqFdL9etnFmGRAjd20oOf3IsrDq4/hTM1s6fPxGpMcTiKSJxEbQcpHDIyu5392+4HmSmAgcWLac4lUm81XMR9VrjGz+COzfgm/JIXElxJJ3km5PiUqYFo1WVpIpIJJrZEtHcB5OebNBz4lPCm1K4s4AuZDHfg6Vtx47FwgjlKeH6Q1cBBgqZ47btmR7Rl0BsR0TyqtSuLMBLWRSdGytufDb2Qmbjej9VRu2auCSEndtNIafuu3O8igkHRbXdWwODa0Nqo+JsI5gL7w5o2XWHAjPmFPOjOkdNXwCekftsORG5zHDex7fdcPjvFwbqmSeGq/S12HV7Hl1oZC2OccNgnJ/i0m9+VxxQWzQsApI0t0gjoKOWplzDB3W8XPJsxg8SRnwFzwQaNL9MKTDYtuqfYm/Zxt70ryPqt5dTYC4zUFaUa66+oJbSbNJHw2bPlI6vcLD8IHimHpDjk9bUPnqX7cj/4Wjgxg91o5fqkxB34jjNTUEmonllv9eR7/AIErgTpwTV5idW0OgpZNg7nP2YmkcwZCNoeF04W6kMVtugHTtc/6bII9pK6WI3ikfGebHOYfgU78C1rYrSkWqDO0e5OO1B/H7f8AMtWM6rsWpgXPpnSNG90RbL/K07XwTOc0g2ORG9BaDQDWtS4iRDIPm9SdzHG7H/u35XP2TY8rqQlR5jyCC0kEEEEZEEbiDwKs9qa03diNIY5zepg2Q88ZGH2JPvZEHqAeKCQ0IQgEIQgjWsl25Hu+s5x9SVqAWS1ZC6TGE5tEaDfK4c2s/wCI/p6ptWUg4TFsQRj7Lb+JFz8Sqc9tV0sxRuXU42C5ZZV0vbcWSRVPLTYrLWNr5l6lnXbQ1YeLe8N/90gTTrjFaWODmnMf9WKt/wCe4V+ej1QuTDa9szNpvg4cQeS61RMa9LQhCEAmprTxQ02EVcjSQ4x9m0g2IMrhFcHgRt38k60wNebCcDqCPddAT4dswfmQgq2nZqx0WGJYiyCQkRNBklsbEsbbug8LlzR5lNNSNqIxmOmxUNlIaJ43RNJyG2XNcwX6luz4kILK0NFHDG2OFjY42izWtAa0DoAuhCEAkTSzRamxGAw1LAcjsPFhJG7g5juB6bjxultCCmWlWBSUNXLTTZujdYOAsHNIux46FpB+CTIZXMcHMJa5pBaRkQQbgjrdWJ1tas6nE6qKeldC0iLYk7Rz2k2cS0jZY6+TimN/oHxP/FpP8yb/AOpBP+jmJfOqOCcZdrFHIRyLmAkeRJHkmrrqxw0uES7Bs+cthaej7l9vwNcPNLWgGDzUeGwU1S5jpIg9riwktt2jywAkA5MLRu4JgfKEoameOkjpoJpgHSvf2cb5LEBjW7WyDbe7f1QV8T71S6DjE6s9tcU8Oy6W2ReSTsRg8L2NzyB3Egpvf90cR/3Gr/8ATzf8qsLqLwR9LhZ7aN8cks0j3NkaWPAAaxo2XAG1mX/EUD8oaOOGNscLGxsaLNa0BrQOgC6EIQC4sZwmGqhdDUxtkjeLFp+BB3hw4EZhdqEFPdPNGnYdXy0xJc1pDo3He6Nwu0nqNx6tKb6ln5SDW/8AaMBHtGmbfwE0uyfi70USoLjaCVpnwykkcbudBFtH7QYA74gqLflKYmdmkpge6TJM4dQAyM/zSeqkXVb+xqL9y38yom+UnEfntM7gYCB4tkcT/UEEPqadQehMMzX11SwSbD9iBrgC0OaA50hB3kXAHIgnlaFlYv5O+MxyUD6a4EkMjnbPExyWIcOfe2geWXMIJYQhCAUa629XUVbA+op2BtXG0u7oA7YAXLHji6wyO/hu3SUhBRxPfUzi5psZp87NmJgf1EnsD/MDPROnG9R9fJUzPgkpRE+WR0Yc+UEMc8loIEZAIBA3owTUpiUFTDMZaW0csUhs+W/ceHZfRb8kFg0IQgEIQgj3FYNieRv2iR4HMfArmATl0tovZlH3Xf8ACfzHom4At+O26wy2jUsWUg4dJtQxnmxv5JhAJ06L1d2GM725jwP9j+arzxuNveOdSXVyYhSdo3L2huP6FdaFkidL5MSqkIJByIyISbPOndpNhJkaZIx32jMfWH9wo+nnXQw6vDLk3WSlhuNOp5Q8Zjc9vMf35KR6KrZLG18Z2muFwf0PIqFpZktaI6Rmmk2ZDeF5732T9cfqpz8fyjyjt5xZtTqekrIXmN4IBBuCLgjMEHcQvS5zYEmaT4QKyjnp3EDtY3sBOYDiO663R1j5JTQgpHXUj4ZXxStLJI3Oa9p3hzTYj1C0hWV1q6rm4heppNmOqA7wOTJgBYBx914AADuWR4EV2xbCp6WUxVMb4pBva4WPiOBHUZIJK0L111NM1sVcw1UYsA+9pwBzJyk87HmSpZwTWlhVTbZqWxOPuzfREdNo90nwJVT0ILvwVDHtDo3Ne07i0hwPgQtipPh+JzwO2oJZIjzY9zD/AClPXBtcOKwWDpWztHCVgcbffbZ3qSgtGhRFo3r1pZSG1sT6c/XbeWPzAG030KlTD8QinjEkEjJY3bnMIc0+Y49EHShCEAhaK2tjhYZJntjY3NznuDWjxJyUbY/rvw6AltOJKpwvm0dnHcfbfmfENIQSghV0xXXvXvyp4YIR1DpXepIH8qamIaysWmvt1koBvkzZi38O4AUFtJJA0XcQBzJsPVM/SbWbhtG07U7ZpBujhIkcTyJHdb5kKrNbiU8xvNLJJ997n/1ErlQLemWk0uI1j6mYBpdYMYMwxjfZaDx5k8SSctyQ16cwgAkGx3dc7Zc8wV5QW51W/sai/ct/Mpr/ACgNHHVNAyojF30rnOcM79k8ASG3Gxaw9AHJ0arf2NRfuW/mU6JGBwIcAQQQQcwQd4I4hBR5d2DYtPSTNmppHRSN3Ob8QQcnA8jcFSjrL1QSwvfUYawyQm7nQi5kj4nYG97OgzHXeoiewgkEWIyIORBG8EIJ30W18RkBmIwljtxlh7zD1dGTdvkXeAUk4Lpvh1Xb5vVROJ3NLuzf/A+zvgqeoQXiBWVTTCNKa2lt82qZowPdD3bH8B7p9E+sE15YhFYVDIqlvG47J/8AEzu/yoLIoUf6Ka3cOrCGPcaaU5Bstg0nk2Ud31seif4KDKEIQCEIQaqiAPYWuzBFimNW0bonljuG48xwKfy4MWw8TM5OHsn9D0VuK/jP9PF67MsBb6aVzHBzciFh0RaSHCxGRC9NatU+1J5UFY2Vm0N/EciulNDD6kxP2hu4jmE64JQ9oc03BWO9PGV9bbhsTA070fLb1EI7v+1aOH2x05+vNP8AXl7QRYi4O++5TjyTS24RekWjSCSV4JTh00wD5rLtMH0Ul9n7J4s/UdPBNsldilovG4c20TWdSfGgOkuw4U0x7pNonHg4+4eh4dcuOUjKvxKl7QjHPnVP3zeWOzX8z9V/mB6grDy8Gvzj/Wrj5d/jJxoQhYWsLgxjBaerj7Oqhjmbye0G3Vp3tPULvQgiXHtRFFLc0kstMeDT9NGPAOIf/MUxMY1H4nFcwGGoHANf2byOrZLNH8RVlUIKa4xorXUt/nNLNGBvcWO2P8wd0+qRleMhNHSbVthtcCZIGxyG/wBLEBE+/M2Fnn7wKCpScGhumFVhs4kp3nZJ+kiJPZyDiHN4Hk4Zhd+sPQKfCpgHntIH37KUCwNt7Hj3XjluI3cbNBBcvRTSGHEKRlTAe6/e0+0x4ycx3UH1FjuK0aa6VQ4bSunmzPsxsBAdI87mjkOJPAA+Ch35OWNObVT0pPckj7VovkHxkNNh1a/P7gSJr2x91TijoQfo6YCNo4bZAdK7xvZv4EDX0u0vq8Sl7SqkJAPcjFxEwcmt59TmeaQVhT1qb1ZQ9hHXVzBI+QB8EbhdjWH2ZHN3Oc4ZgHIAg79wRLgWhWI1gvS0sr2nc8gRxnwkeQ0+RTzoNRWJPsZJKaIcQXve4eTWWP8AErHgW3LKCEaD5Pzb3nrSRxEcQaf4nPP5J14JqbwqnIL431DhneZ9x/AwNaR0IKkNCCtvyhoGR4lAyNrWNbRxBrWgNaB29RkAMgFFylX5R37Vh/8AKR//AD1CipBbnVb+xqL9y38ynUmrqt/Y1F+5b+ZTqQCbmkmg2H19zVU7HP8A8Rt45Ol3tsT4G4TjQghLGtQLDc0dWW77MmaHZ8PpGWsPwlMfFtT2LwezC2cc4ntd/K7ZcfIK0qEFJ8QwyeB2zURSQuO4SMfGfRwC5Fd2qpY5WFkrGyMORa9oc0jq05FRvphqYoqlrn0Y+aTbxs3MLjydH7ni21t9igrUpP1Vaz5aKRlNVvL6RxDQXZugvkHNPGPm3gMxusY/x3CJqSofBUN2JIzZw3jmC08QRmCuFBeFrgRcZhZTD1J40arCIts3dA50Dj0ZYx+jHMHkn4gEIQgEIQgScaw3bG2wd8b/ALQ/um+1qeyRcXw/PbaPvD9Vdjv8lXav0jtalHDKoxmx9k7+nVcjWra1i929vMHM03WUmYdUW7rt3Dp0Sms8xpbE7JGlWHCopJGWu4NLmfebmPXd5qFLqwJCr9PYOcBuubeF10ODadTDHy49xLySl/QTFOwrWXPdl+jd+I9w/wAVvUpukryHkG4yIzHiMwt16eVZrP1krbxncLEhRXry0prsPFI6il7NsnbiTuRvBLeyLPaBtkX7lJ1HNtxsf9ZrXeoB/VR7r7wcz4SZGgl1PIyXLM7Bux/kA8O/CuA7CHv9LuM/71/7UP8AyKctUGkktfholqH9pM2SRj3Wa3cdpuTQAO65vDgqpqR9TGnLcOqXRVDrU89tp3COQZNefskGx8jwQWcQvEUrXNDmEOa4AtIIIIOYII3he0AhCEDO1u0DJsGqg8DuM7Rp5OjIcCOtrjzVTVY7XzpbHDROomOBnn2dpozLIgQ4l3LasAByJPBVxQSBqKJ/7bgt9Se/h2Tv1smrpbMX19U473VE59ZXKRPk54WX4hNP7sMOz+OVw2f5WP8Ago/01pTFiVWxwsW1E3oZHEfAhAkQs2nBotmQM92ZtmruQQtY1rWizWgNaOQAsB6BUgVw9BtJY8Qoop2OBcWhsrRvZKANtpHDPMcwQUDgQhCAQhRfrX1nx0Ub6ajeH1bgQS3NsAORLjuMnJvDeeAIRVruxptVi8mwQWwNbACM7lhc5/o97h5JgrLnEkk5k7zxWEFudVv7Gov3LfzKiLWJrGxWkxSpghqNmNjxsNMcRs1zGuAuW3PtcVLeqp18Go/3QHo5w/RQ78ofB+yxFlQB3aiIXPOSKzHX/AY0CLHrdxi4vU3FxcdnDmL5j2FaOlmD2Ne03DmtcDzDhcfmqQqxGpDT6OanZQ1Dw2eIbMJcbCWMbmtP12jK3EAEXsbBLaEIQCELBKCCvlKYewPpJwAHuEsbuZDS1zPTad6qElJOvHS2OurWx07g+KmDmh4sWve4jtC0je0bLRfjY2yzUbILC/JuJ+Y1PL5wLePZMv8AopeUd6iMKMGDsc4WM8kk2fI2jb5FsYPmn/FUscSGva4jeAQSPEBBtQi6EAheQ4buW9ekAsELKECLW0Wwbj2T8Oi1MYl17ARY7knSU+yenBWVu8TVpYxKdM67c+C5WRrtjZYKLSmHHjlcIKeWU+4wkfetZo8yQFAxKfWszSESO+bRG7WG8pG4vG5nlvPW3JMIldTh4prTc/XP5WTytqPjJK8OKCVspKcyyMjbve5rB4uIH6rZ0yp50fFqSAH/AAov6Auuqp2SRujkaHMe1zXtOYc1wIcD0IJC9QxhrQ0bgAB4AWC9r52Z3O3biNQqHrC0PkwysdC67onXdBIffZfiRltt3Eee4hNhXN0l0dpq+Aw1UYew5g7nMduDmO913/4clX7TDU1XUpL6QfO4cyNnKZo4B0fveLb35BQk2tFdPa/D+7TTHs737J47SLiTZp9m5N7tIJUgUXygJwB21HE88SyR8Y8muDvzUO1NO+NxbI1zHDe1wLXDxBzC1oJvk+UEbd2hF+s/9o028d12YlOC2HsqZp4saXSW5bbyR5gAqNLIAvkEGyoqHyPL5HOe9xJc5xLnEneS45kr1RUck0jYoWl8jyGsa0XJJ3AJ16MassSrSC2Awxn/AGk14225gHvO8gp81f6uKXCxtt+mqCLOmcLWHFsbfcHxPEoOrVpokMMoGwmxlee0ncNxkcALA/VaAGjnYnioj+UHou6KrbWsb9HOA2Qj3ZWCwv8AeaBbq0qw64sZwqGqgfBUMEkcgs5p9QQeBBzBGYIQUpSxo1pNVUEvaUkro3G20Mix4HB7Dk7eeoubWTx041Q1lG5z6VrqqDMgtF5Wjk+MZn7zcugUcPaQSCCCN4OR9EEyYfr/AJ2tAqKSOQ8Sx7ogfwuDvzW+o+UE+30dC0G290xcL+AYPzUJ2WED60j1s4pVtLO1EDDvbADHcdXkl/oQCmMlzR3RCurnAUtO94Jtt22Yx4yOs3yvdTxq61RQUJbPVltRUCxaLfRRnm0H23faPkBvQQdpHodUUVJSz1LSx1SZbRkZsYwRlm3yc7bcdngGjjcBtq1WuDRR+IYcWwi80LhLG369gWvZ4lriR1aFViWMtcWuBaQSCCLEEGxBB3G6CS9A9b8uHUgpn04nawuMZ7QxuaHHaLT3XXFyeW9SNPTnSXAy9zGxTbcjoACSGvjJa0OdxDgSDlxBtkq1q0WophGCw3BF3zEXFrgyGxHRBWWuo5IZHxTMLJGEte12RBG8FaGuIIINiMwRkQVavWFq3psUG2T2NQ0WbK0X2hwbI33m9d458FAGk+rnEaEntYHSRi/0sQMkduZsLs/EAgVNHtcOKUrQ1z21LBYATAucB+8aQ4/iJTth+UE63foQT0nI+BjUJWRZBNVT8oGUg9lRMaeBdK5w8wGD80x9KtZuJV7THLKI4nZOjiHZtI5ONy5w6E26JmLfR0ckrgyFj5HHc1jXPcfJoug0Jzav9EJcTrGwsDhG2zp5BuZH4nLaNrNHPPcDZ16Ialq2ocH1v/hYt5Bs6YjkGbmeLt3IqfdG9HqahgENLGGMGZ4uc61i57t7nZb/ANEEf4+75z89Y27cOwuEs+bsc6NtRNHDtGOR7DtCJjbN2RvOaT6jB4miiM1DSU7at8UcM1FNJHVQySsLmPzYNq3HM+aUcSDqWTFqF4scQbNPROJDWyyyw7EsO06zWvDw2wJzBW+m0YiwyajrRBGIxC2Or2yy9O7Yv84jc85G92ODTcgiwKDowTTxtKJaXFZQainldH2gAHax7LHxylvukteLjPchN+LQJuNyz4jLtRNnlPYAggugjjjiikLSLja2CfAhCCSdJZZIAKmIbWxlKz60RO/oWnMHhdy7MHxiGpZtQuv9Zpye3o5v67l3OYCCCLg5EcCOSinSjBJKGbtIC5sZPcc0kFhPuEj4cwr8VK5Pxn1PxTktNPy+JXWVFuHawamPKVrZhzPcf6jL4Jcg1kU5Hfilaemw4etwptxctfhHIpP09lghNB2sWjHuzH8Lf1ck+t1msA+hgcTze4NHo29/UKI42Wf4pnPjj6f2Q6Jg6Y6dNaHQ0btp250o9lvMRn3nfa3DrwaGN6V1VUC2R+yw+4zut8+LvMpCJWzDwtTu7Ll5W/VWSV5JWCV5JXQYtglPjVZgpknNS8dyK4Z1kcM7fdafVwTY0ewSWsmEUQy3vf7rG8z15DifMic8Jw6OnhZFELNYLDmTvLjzJNyfFY+ZnitfCO5aeLi8reU9Q7EIQuQ6YQhCDkr8MgnGzPFHKOUjGvH8wKQZ9XWEv30UA+63Y/pITpQgacGrXCGbqKE/e2n/ANRN0tYbgFJT/wCr08MXVkbGH1AulJCAQhCAQhCASZimj1JU/wCs08Mp5vjY4+pF0poQNJ+rPCCbmii8tsD0DrLtodCMNhIMdFTgjcTG1xHm4EpwIQYa0AWGQWUIQCRMZ0RoKt21U0sUjvrFoD/N4sfiltCBtUGgGFwkGOiguNxc3tCPAvunI1oG5ZQgEIQgSsR0aoqg3npYJTzdExzv4iLpHl1Z4Q43NFF5bbfg1wTtQgbFPq9wpns0NP8AiYH/ANV0v0dDFC3ZhjZG3kxrWD0aF0IQCEIQceK4VBUxmKpiZLGd7XgOF+BF9x6hIVNq8wxj2u+b7ZZmwSyTTMb92OV7mj0TpQgwAhZQgFqqqZkjCyRoc1wsQdxW1CCLNJtCJYSX0wMse/Z3yN8veHUZ/mma4qwlkjYzovS1NzLHZ599ndf5kZO8wVvxc2Y9XZMnF37qhEleSVINfqydmYJweQkaR6vbf+lNnENFJ4SQ90Rtyc8/m0LbTkY7dSyXw3r3BBJXklLNJo5NL7Lox4l36NTiodWE7rGWeNg+wHSG34tlerZ8dO5ea4r26gwiU4dGdD6isIdYxw8ZHDePsD3j13KR8G0Do4CHFpmeOMlnAeDANn1BToAWPLz/AJjhpx8P7chR4S+jpezw2OJz7i/bOcwO+s572tJ2vL0SDgellfNTT1MsFM2KFtV7MsrnmSn2haxYBsksOd724J+Jh4Dh724NWRkt2nnEbb7fSOlLb5dVzpmZnct0RERqGcB1hibCpqyaMRyQA7UQJNy5rXwBp3kPEjLeKWtBMfkrqJs80YieXyscwEnZMcjmHM8e6mVh+iDzNhn0jRC6npTVRi9pJKKMOgcMsxdwve2TQndq4pHRURa4gnt6p2V7WdO9w3jkVCToQhCAQhCAQhCAQhCAQhCAQhCAQhCAQhCAQhCAQhCAQhCAQhCAQhCAQhCAQhCAQhCD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57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4101" y="609600"/>
            <a:ext cx="426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</a:rPr>
              <a:t>CRUD Queries 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12516" y="1676400"/>
            <a:ext cx="229037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dirty="0" smtClean="0">
                <a:solidFill>
                  <a:schemeClr val="bg1"/>
                </a:solidFill>
              </a:rPr>
              <a:t>Create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dirty="0" smtClean="0">
                <a:solidFill>
                  <a:schemeClr val="bg1"/>
                </a:solidFill>
              </a:rPr>
              <a:t>Update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dirty="0" smtClean="0">
                <a:solidFill>
                  <a:schemeClr val="bg1"/>
                </a:solidFill>
              </a:rPr>
              <a:t>Delete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25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797" y="3352"/>
            <a:ext cx="4919663" cy="145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2133600"/>
            <a:ext cx="63990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Select </a:t>
            </a:r>
            <a:r>
              <a:rPr lang="en-US" sz="4800" dirty="0" smtClean="0">
                <a:solidFill>
                  <a:srgbClr val="FFFF00"/>
                </a:solidFill>
              </a:rPr>
              <a:t>A</a:t>
            </a:r>
            <a:r>
              <a:rPr lang="en-US" sz="4800" dirty="0" smtClean="0">
                <a:solidFill>
                  <a:schemeClr val="bg1"/>
                </a:solidFill>
              </a:rPr>
              <a:t> From </a:t>
            </a:r>
            <a:r>
              <a:rPr lang="en-US" sz="4800" dirty="0" smtClean="0">
                <a:solidFill>
                  <a:srgbClr val="FFFF00"/>
                </a:solidFill>
              </a:rPr>
              <a:t>B</a:t>
            </a:r>
            <a:r>
              <a:rPr lang="en-US" sz="4800" dirty="0" smtClean="0">
                <a:solidFill>
                  <a:schemeClr val="bg1"/>
                </a:solidFill>
              </a:rPr>
              <a:t> Where </a:t>
            </a:r>
            <a:r>
              <a:rPr lang="en-US" sz="4800" dirty="0" smtClean="0">
                <a:solidFill>
                  <a:srgbClr val="FFFF00"/>
                </a:solidFill>
              </a:rPr>
              <a:t>C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9658" y="3581398"/>
            <a:ext cx="82753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Select </a:t>
            </a:r>
            <a:r>
              <a:rPr lang="en-US" sz="3200" dirty="0" err="1" smtClean="0">
                <a:solidFill>
                  <a:srgbClr val="FFFF00"/>
                </a:solidFill>
              </a:rPr>
              <a:t>set_date</a:t>
            </a:r>
            <a:r>
              <a:rPr lang="en-US" sz="3200" dirty="0" smtClean="0">
                <a:solidFill>
                  <a:schemeClr val="bg1"/>
                </a:solidFill>
              </a:rPr>
              <a:t> From </a:t>
            </a:r>
            <a:r>
              <a:rPr lang="en-US" sz="3200" dirty="0" err="1" smtClean="0">
                <a:solidFill>
                  <a:srgbClr val="FFFF00"/>
                </a:solidFill>
              </a:rPr>
              <a:t>tblSets</a:t>
            </a:r>
            <a:r>
              <a:rPr lang="en-US" sz="3200" dirty="0" smtClean="0">
                <a:solidFill>
                  <a:schemeClr val="bg1"/>
                </a:solidFill>
              </a:rPr>
              <a:t> Where </a:t>
            </a:r>
            <a:r>
              <a:rPr lang="en-US" sz="3200" dirty="0" err="1" smtClean="0">
                <a:solidFill>
                  <a:srgbClr val="FFFF00"/>
                </a:solidFill>
              </a:rPr>
              <a:t>set_gear</a:t>
            </a:r>
            <a:r>
              <a:rPr lang="en-US" sz="3200" dirty="0" smtClean="0">
                <a:solidFill>
                  <a:srgbClr val="FFFF00"/>
                </a:solidFill>
              </a:rPr>
              <a:t> = 1</a:t>
            </a:r>
            <a:endParaRPr 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94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3400" y="457200"/>
            <a:ext cx="4495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</a:rPr>
              <a:t>I’ve Learned So Much From My Mistakes…</a:t>
            </a:r>
            <a:endParaRPr lang="en-US" sz="4800" b="1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57600" y="3581400"/>
            <a:ext cx="47501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I’m Thinking Of Making A Few More</a:t>
            </a:r>
            <a:endParaRPr lang="en-US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:\Presentations\2015 OFWIM\Final Files\CreelPoster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79"/>
          <a:stretch/>
        </p:blipFill>
        <p:spPr bwMode="auto">
          <a:xfrm>
            <a:off x="8397" y="2540000"/>
            <a:ext cx="9135603" cy="43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00" y="381000"/>
            <a:ext cx="8229600" cy="18288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What is a data system?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283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8458</TotalTime>
  <Words>2445</Words>
  <Application>Microsoft Office PowerPoint</Application>
  <PresentationFormat>On-screen Show (4:3)</PresentationFormat>
  <Paragraphs>1183</Paragraphs>
  <Slides>85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85</vt:i4>
      </vt:variant>
    </vt:vector>
  </HeadingPairs>
  <TitlesOfParts>
    <vt:vector size="91" baseType="lpstr">
      <vt:lpstr>Arial</vt:lpstr>
      <vt:lpstr>Calibri</vt:lpstr>
      <vt:lpstr>verdana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What are data skills?</vt:lpstr>
      <vt:lpstr>What is data?</vt:lpstr>
      <vt:lpstr>What is a datastore?</vt:lpstr>
      <vt:lpstr>What is a database?</vt:lpstr>
      <vt:lpstr>What is a data system?</vt:lpstr>
      <vt:lpstr>What is a data system?</vt:lpstr>
      <vt:lpstr>PowerPoint Presentation</vt:lpstr>
      <vt:lpstr>PowerPoint Presentation</vt:lpstr>
      <vt:lpstr>Why is data management  important to me?</vt:lpstr>
      <vt:lpstr>Why is data management  important to me?</vt:lpstr>
      <vt:lpstr>Why is data management  important to me?</vt:lpstr>
      <vt:lpstr>PowerPoint Presentation</vt:lpstr>
      <vt:lpstr>Why is data management  important to me?</vt:lpstr>
      <vt:lpstr>Why is data management  important to me?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Important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Hurley, Keith</dc:creator>
  <cp:lastModifiedBy>Hurley, Keith</cp:lastModifiedBy>
  <cp:revision>248</cp:revision>
  <cp:lastPrinted>2016-08-04T22:09:46Z</cp:lastPrinted>
  <dcterms:created xsi:type="dcterms:W3CDTF">2006-08-16T00:00:00Z</dcterms:created>
  <dcterms:modified xsi:type="dcterms:W3CDTF">2018-02-20T21:05:37Z</dcterms:modified>
</cp:coreProperties>
</file>